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FE_1EA02ECA.xml" ContentType="application/vnd.ms-powerpoint.comments+xml"/>
  <Override PartName="/ppt/notesSlides/notesSlide2.xml" ContentType="application/vnd.openxmlformats-officedocument.presentationml.notesSlide+xml"/>
  <Override PartName="/ppt/comments/modernComment_1F4_C0F35A0F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6"/>
  </p:notesMasterIdLst>
  <p:sldIdLst>
    <p:sldId id="334" r:id="rId5"/>
    <p:sldId id="441" r:id="rId6"/>
    <p:sldId id="511" r:id="rId7"/>
    <p:sldId id="514" r:id="rId8"/>
    <p:sldId id="510" r:id="rId9"/>
    <p:sldId id="472" r:id="rId10"/>
    <p:sldId id="500" r:id="rId11"/>
    <p:sldId id="504" r:id="rId12"/>
    <p:sldId id="513" r:id="rId13"/>
    <p:sldId id="512" r:id="rId14"/>
    <p:sldId id="676" r:id="rId15"/>
    <p:sldId id="491" r:id="rId16"/>
    <p:sldId id="672" r:id="rId17"/>
    <p:sldId id="673" r:id="rId18"/>
    <p:sldId id="674" r:id="rId19"/>
    <p:sldId id="675" r:id="rId20"/>
    <p:sldId id="492" r:id="rId21"/>
    <p:sldId id="493" r:id="rId22"/>
    <p:sldId id="506" r:id="rId23"/>
    <p:sldId id="507" r:id="rId24"/>
    <p:sldId id="508" r:id="rId25"/>
  </p:sldIdLst>
  <p:sldSz cx="24387175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A001F5-B2C6-6D95-7AFB-927C1EE81585}" name="Henri ter Hofte" initials="HtH" userId="Henri ter Hoft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i Hofte, ter" initials="HHt" lastIdx="9" clrIdx="0">
    <p:extLst>
      <p:ext uri="{19B8F6BF-5375-455C-9EA6-DF929625EA0E}">
        <p15:presenceInfo xmlns:p15="http://schemas.microsoft.com/office/powerpoint/2012/main" userId="Henri Hofte, ter" providerId="None"/>
      </p:ext>
    </p:extLst>
  </p:cmAuthor>
  <p:cmAuthor id="2" name="Henri" initials="H" lastIdx="12" clrIdx="1">
    <p:extLst>
      <p:ext uri="{19B8F6BF-5375-455C-9EA6-DF929625EA0E}">
        <p15:presenceInfo xmlns:p15="http://schemas.microsoft.com/office/powerpoint/2012/main" userId="Henri" providerId="None"/>
      </p:ext>
    </p:extLst>
  </p:cmAuthor>
  <p:cmAuthor id="3" name="Jeike Wallinga" initials="JW" lastIdx="23" clrIdx="2">
    <p:extLst>
      <p:ext uri="{19B8F6BF-5375-455C-9EA6-DF929625EA0E}">
        <p15:presenceInfo xmlns:p15="http://schemas.microsoft.com/office/powerpoint/2012/main" userId="S::va0117536@windesheim.nl::c6fb06b9-3d60-46cd-a8a5-6421d5f59e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CC5"/>
    <a:srgbClr val="FFCB05"/>
    <a:srgbClr val="B1D249"/>
    <a:srgbClr val="FAA61A"/>
    <a:srgbClr val="F16682"/>
    <a:srgbClr val="FFFFFF"/>
    <a:srgbClr val="000000"/>
    <a:srgbClr val="84D0D9"/>
    <a:srgbClr val="FF0000"/>
    <a:srgbClr val="D5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94257B-C7E0-4D4D-8F89-25395DEDDF36}" v="3" dt="2022-05-29T09:17:36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88499" autoAdjust="0"/>
  </p:normalViewPr>
  <p:slideViewPr>
    <p:cSldViewPr snapToGrid="0" snapToObjects="1">
      <p:cViewPr varScale="1">
        <p:scale>
          <a:sx n="48" d="100"/>
          <a:sy n="48" d="100"/>
        </p:scale>
        <p:origin x="36" y="36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83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 ter Hofte" userId="3fa2d949-cecb-4ccc-aa34-0ac14c185eb5" providerId="ADAL" clId="{8F94257B-C7E0-4D4D-8F89-25395DEDDF36}"/>
    <pc:docChg chg="undo custSel addSld delSld modSld">
      <pc:chgData name="Henri ter Hofte" userId="3fa2d949-cecb-4ccc-aa34-0ac14c185eb5" providerId="ADAL" clId="{8F94257B-C7E0-4D4D-8F89-25395DEDDF36}" dt="2022-05-29T09:28:16.615" v="167" actId="2085"/>
      <pc:docMkLst>
        <pc:docMk/>
      </pc:docMkLst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877821962" sldId="306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49103662" sldId="308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2525816761" sldId="315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847805570" sldId="317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405644315" sldId="318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2774667504" sldId="320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1116376024" sldId="321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85555520" sldId="325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29211974" sldId="326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253536640" sldId="327"/>
        </pc:sldMkLst>
      </pc:sldChg>
      <pc:sldChg chg="modSp mod">
        <pc:chgData name="Henri ter Hofte" userId="3fa2d949-cecb-4ccc-aa34-0ac14c185eb5" providerId="ADAL" clId="{8F94257B-C7E0-4D4D-8F89-25395DEDDF36}" dt="2022-05-29T09:13:04.655" v="107" actId="404"/>
        <pc:sldMkLst>
          <pc:docMk/>
          <pc:sldMk cId="3604090180" sldId="334"/>
        </pc:sldMkLst>
        <pc:spChg chg="mod">
          <ac:chgData name="Henri ter Hofte" userId="3fa2d949-cecb-4ccc-aa34-0ac14c185eb5" providerId="ADAL" clId="{8F94257B-C7E0-4D4D-8F89-25395DEDDF36}" dt="2022-05-29T09:13:04.655" v="107" actId="404"/>
          <ac:spMkLst>
            <pc:docMk/>
            <pc:sldMk cId="3604090180" sldId="334"/>
            <ac:spMk id="3" creationId="{B9D2025E-F671-4B8F-B710-921EC163CB91}"/>
          </ac:spMkLst>
        </pc:spChg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792220301" sldId="343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245990527" sldId="364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2773094980" sldId="371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322081937" sldId="374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153960959" sldId="375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949173687" sldId="407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1734693924" sldId="430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74190742" sldId="434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701392808" sldId="438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503424062" sldId="442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038358800" sldId="443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325699776" sldId="445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14731920" sldId="448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436592662" sldId="454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83517954" sldId="455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101012600" sldId="456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1621882339" sldId="457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750257491" sldId="465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150918603" sldId="466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2635054726" sldId="469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288465002" sldId="470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546525353" sldId="471"/>
        </pc:sldMkLst>
      </pc:sldChg>
      <pc:sldChg chg="modSp mod">
        <pc:chgData name="Henri ter Hofte" userId="3fa2d949-cecb-4ccc-aa34-0ac14c185eb5" providerId="ADAL" clId="{8F94257B-C7E0-4D4D-8F89-25395DEDDF36}" dt="2022-05-29T09:18:11.261" v="164" actId="242"/>
        <pc:sldMkLst>
          <pc:docMk/>
          <pc:sldMk cId="2352441461" sldId="472"/>
        </pc:sldMkLst>
        <pc:graphicFrameChg chg="mod modGraphic">
          <ac:chgData name="Henri ter Hofte" userId="3fa2d949-cecb-4ccc-aa34-0ac14c185eb5" providerId="ADAL" clId="{8F94257B-C7E0-4D4D-8F89-25395DEDDF36}" dt="2022-05-29T09:18:11.261" v="164" actId="242"/>
          <ac:graphicFrameMkLst>
            <pc:docMk/>
            <pc:sldMk cId="2352441461" sldId="472"/>
            <ac:graphicFrameMk id="9" creationId="{F34A0F6F-F1D8-4050-B5AB-8B4BABFAF3C1}"/>
          </ac:graphicFrameMkLst>
        </pc:graphicFrameChg>
      </pc:sldChg>
      <pc:sldChg chg="delSp modSp del mod delAnim">
        <pc:chgData name="Henri ter Hofte" userId="3fa2d949-cecb-4ccc-aa34-0ac14c185eb5" providerId="ADAL" clId="{8F94257B-C7E0-4D4D-8F89-25395DEDDF36}" dt="2022-05-29T09:17:39.047" v="161" actId="47"/>
        <pc:sldMkLst>
          <pc:docMk/>
          <pc:sldMk cId="2948619561" sldId="473"/>
        </pc:sldMkLst>
        <pc:spChg chg="del">
          <ac:chgData name="Henri ter Hofte" userId="3fa2d949-cecb-4ccc-aa34-0ac14c185eb5" providerId="ADAL" clId="{8F94257B-C7E0-4D4D-8F89-25395DEDDF36}" dt="2022-05-29T09:17:35.104" v="159" actId="21"/>
          <ac:spMkLst>
            <pc:docMk/>
            <pc:sldMk cId="2948619561" sldId="473"/>
            <ac:spMk id="8" creationId="{A4016F5D-7512-CE88-9C3F-97DD32FB195D}"/>
          </ac:spMkLst>
        </pc:spChg>
        <pc:spChg chg="del mod">
          <ac:chgData name="Henri ter Hofte" userId="3fa2d949-cecb-4ccc-aa34-0ac14c185eb5" providerId="ADAL" clId="{8F94257B-C7E0-4D4D-8F89-25395DEDDF36}" dt="2022-05-29T09:17:35.104" v="159" actId="21"/>
          <ac:spMkLst>
            <pc:docMk/>
            <pc:sldMk cId="2948619561" sldId="473"/>
            <ac:spMk id="10" creationId="{B21F44C1-A363-F31F-A6B3-16BA6DB99FE9}"/>
          </ac:spMkLst>
        </pc:spChg>
        <pc:graphicFrameChg chg="mod modGraphic">
          <ac:chgData name="Henri ter Hofte" userId="3fa2d949-cecb-4ccc-aa34-0ac14c185eb5" providerId="ADAL" clId="{8F94257B-C7E0-4D4D-8F89-25395DEDDF36}" dt="2022-05-29T09:16:33.781" v="150" actId="207"/>
          <ac:graphicFrameMkLst>
            <pc:docMk/>
            <pc:sldMk cId="2948619561" sldId="473"/>
            <ac:graphicFrameMk id="9" creationId="{F34A0F6F-F1D8-4050-B5AB-8B4BABFAF3C1}"/>
          </ac:graphicFrameMkLst>
        </pc:graphicFrameChg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637646110" sldId="474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426896149" sldId="475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787685366" sldId="477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264190580" sldId="478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879538068" sldId="479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3319720889" sldId="480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2401393297" sldId="481"/>
        </pc:sldMkLst>
      </pc:sldChg>
      <pc:sldChg chg="del">
        <pc:chgData name="Henri ter Hofte" userId="3fa2d949-cecb-4ccc-aa34-0ac14c185eb5" providerId="ADAL" clId="{8F94257B-C7E0-4D4D-8F89-25395DEDDF36}" dt="2022-05-29T09:11:47.410" v="0" actId="47"/>
        <pc:sldMkLst>
          <pc:docMk/>
          <pc:sldMk cId="2003911835" sldId="482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529737184" sldId="483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4189296404" sldId="487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685557205" sldId="488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443311661" sldId="494"/>
        </pc:sldMkLst>
      </pc:sldChg>
      <pc:sldChg chg="del">
        <pc:chgData name="Henri ter Hofte" userId="3fa2d949-cecb-4ccc-aa34-0ac14c185eb5" providerId="ADAL" clId="{8F94257B-C7E0-4D4D-8F89-25395DEDDF36}" dt="2022-05-29T09:12:02.272" v="2" actId="47"/>
        <pc:sldMkLst>
          <pc:docMk/>
          <pc:sldMk cId="2533430856" sldId="497"/>
        </pc:sldMkLst>
      </pc:sldChg>
      <pc:sldChg chg="del">
        <pc:chgData name="Henri ter Hofte" userId="3fa2d949-cecb-4ccc-aa34-0ac14c185eb5" providerId="ADAL" clId="{8F94257B-C7E0-4D4D-8F89-25395DEDDF36}" dt="2022-05-29T09:12:02.272" v="2" actId="47"/>
        <pc:sldMkLst>
          <pc:docMk/>
          <pc:sldMk cId="3691772867" sldId="498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768094730" sldId="499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38956444" sldId="501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797374352" sldId="502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316055532" sldId="503"/>
        </pc:sldMkLst>
      </pc:sldChg>
      <pc:sldChg chg="del">
        <pc:chgData name="Henri ter Hofte" userId="3fa2d949-cecb-4ccc-aa34-0ac14c185eb5" providerId="ADAL" clId="{8F94257B-C7E0-4D4D-8F89-25395DEDDF36}" dt="2022-05-29T09:11:58.475" v="1" actId="47"/>
        <pc:sldMkLst>
          <pc:docMk/>
          <pc:sldMk cId="1543751914" sldId="509"/>
        </pc:sldMkLst>
      </pc:sldChg>
      <pc:sldChg chg="addSp modSp mod">
        <pc:chgData name="Henri ter Hofte" userId="3fa2d949-cecb-4ccc-aa34-0ac14c185eb5" providerId="ADAL" clId="{8F94257B-C7E0-4D4D-8F89-25395DEDDF36}" dt="2022-05-29T09:28:16.615" v="167" actId="2085"/>
        <pc:sldMkLst>
          <pc:docMk/>
          <pc:sldMk cId="513814218" sldId="510"/>
        </pc:sldMkLst>
        <pc:spChg chg="add mod">
          <ac:chgData name="Henri ter Hofte" userId="3fa2d949-cecb-4ccc-aa34-0ac14c185eb5" providerId="ADAL" clId="{8F94257B-C7E0-4D4D-8F89-25395DEDDF36}" dt="2022-05-29T09:28:16.615" v="167" actId="2085"/>
          <ac:spMkLst>
            <pc:docMk/>
            <pc:sldMk cId="513814218" sldId="510"/>
            <ac:spMk id="2" creationId="{C16A1391-ADBC-8EA0-7CE8-5C29592FD3AD}"/>
          </ac:spMkLst>
        </pc:spChg>
      </pc:sldChg>
      <pc:sldChg chg="addSp delSp modSp add mod modAnim">
        <pc:chgData name="Henri ter Hofte" userId="3fa2d949-cecb-4ccc-aa34-0ac14c185eb5" providerId="ADAL" clId="{8F94257B-C7E0-4D4D-8F89-25395DEDDF36}" dt="2022-05-29T09:17:59.913" v="163" actId="242"/>
        <pc:sldMkLst>
          <pc:docMk/>
          <pc:sldMk cId="3532473691" sldId="676"/>
        </pc:sldMkLst>
        <pc:spChg chg="add mod">
          <ac:chgData name="Henri ter Hofte" userId="3fa2d949-cecb-4ccc-aa34-0ac14c185eb5" providerId="ADAL" clId="{8F94257B-C7E0-4D4D-8F89-25395DEDDF36}" dt="2022-05-29T09:17:36.977" v="160"/>
          <ac:spMkLst>
            <pc:docMk/>
            <pc:sldMk cId="3532473691" sldId="676"/>
            <ac:spMk id="6" creationId="{26FB6106-674E-4E8B-E377-0DCC7B0754E1}"/>
          </ac:spMkLst>
        </pc:spChg>
        <pc:spChg chg="add mod">
          <ac:chgData name="Henri ter Hofte" userId="3fa2d949-cecb-4ccc-aa34-0ac14c185eb5" providerId="ADAL" clId="{8F94257B-C7E0-4D4D-8F89-25395DEDDF36}" dt="2022-05-29T09:17:46.238" v="162" actId="1076"/>
          <ac:spMkLst>
            <pc:docMk/>
            <pc:sldMk cId="3532473691" sldId="676"/>
            <ac:spMk id="7" creationId="{4003CF44-EEA7-23A0-C37D-1071B23C3FCF}"/>
          </ac:spMkLst>
        </pc:spChg>
        <pc:spChg chg="del">
          <ac:chgData name="Henri ter Hofte" userId="3fa2d949-cecb-4ccc-aa34-0ac14c185eb5" providerId="ADAL" clId="{8F94257B-C7E0-4D4D-8F89-25395DEDDF36}" dt="2022-05-29T09:17:25.072" v="157" actId="478"/>
          <ac:spMkLst>
            <pc:docMk/>
            <pc:sldMk cId="3532473691" sldId="676"/>
            <ac:spMk id="11" creationId="{FD6DDDA2-A31E-529E-9F9B-B78173E42823}"/>
          </ac:spMkLst>
        </pc:spChg>
        <pc:graphicFrameChg chg="modGraphic">
          <ac:chgData name="Henri ter Hofte" userId="3fa2d949-cecb-4ccc-aa34-0ac14c185eb5" providerId="ADAL" clId="{8F94257B-C7E0-4D4D-8F89-25395DEDDF36}" dt="2022-05-29T09:17:59.913" v="163" actId="242"/>
          <ac:graphicFrameMkLst>
            <pc:docMk/>
            <pc:sldMk cId="3532473691" sldId="676"/>
            <ac:graphicFrameMk id="9" creationId="{F34A0F6F-F1D8-4050-B5AB-8B4BABFAF3C1}"/>
          </ac:graphicFrameMkLst>
        </pc:graphicFrameChg>
      </pc:sldChg>
    </pc:docChg>
  </pc:docChgLst>
</pc:chgInfo>
</file>

<file path=ppt/comments/modernComment_1F4_C0F35A0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0E73F-26E5-4A64-8EA2-F7F75EF502DD}" authorId="{E6A001F5-B2C6-6D95-7AFB-927C1EE81585}" created="2022-05-24T08:47:06.900">
    <pc:sldMkLst xmlns:pc="http://schemas.microsoft.com/office/powerpoint/2013/main/command">
      <pc:docMk/>
      <pc:sldMk cId="3237173775" sldId="500"/>
    </pc:sldMkLst>
    <p188:txBody>
      <a:bodyPr/>
      <a:lstStyle/>
      <a:p>
        <a:r>
          <a:rPr lang="nl-NL"/>
          <a:t>If time left: change to plot of ALL Assendorp homeweeks analyzed</a:t>
        </a:r>
      </a:p>
    </p188:txBody>
  </p188:cm>
</p188:cmLst>
</file>

<file path=ppt/comments/modernComment_1FE_1EA02E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CF26A1-BDAC-467E-8847-ACA71CFD5EA7}" authorId="{E6A001F5-B2C6-6D95-7AFB-927C1EE81585}" created="2022-05-23T16:10:25.626">
    <pc:sldMkLst xmlns:pc="http://schemas.microsoft.com/office/powerpoint/2013/main/command">
      <pc:docMk/>
      <pc:sldMk cId="36049196" sldId="441"/>
    </pc:sldMkLst>
    <p188:txBody>
      <a:bodyPr/>
      <a:lstStyle/>
      <a:p>
        <a:r>
          <a:rPr lang="nl-NL"/>
          <a:t>If time: change to Assendorp plot with style consistent to previous plots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C0F18-BC14-534D-8E72-8393DEAEE11F}" type="datetimeFigureOut">
              <a:rPr lang="nl-NL" smtClean="0"/>
              <a:t>29-5-2022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21D2F-8C2F-F245-AE96-3E43BC318AA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99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1763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777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620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721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57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909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89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421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16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47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5799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67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455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8703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21D2F-8C2F-F245-AE96-3E43BC318AA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77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2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77959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832015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40950" y="-932679"/>
            <a:ext cx="1273815" cy="16028151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54661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81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3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94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5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6889" y="4956548"/>
            <a:ext cx="1273815" cy="94755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821304" y="8327668"/>
            <a:ext cx="1633030" cy="6088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1200" y="5613991"/>
            <a:ext cx="2100815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326879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9212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29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893298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23315105" y="4969241"/>
            <a:ext cx="1273815" cy="946261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941344" y="7473542"/>
            <a:ext cx="1633030" cy="6959333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3790173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8079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77052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7747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dia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lak schuine baan rechts">
            <a:extLst>
              <a:ext uri="{FF2B5EF4-FFF2-40B4-BE49-F238E27FC236}">
                <a16:creationId xmlns:a16="http://schemas.microsoft.com/office/drawing/2014/main" id="{A27E8C90-240E-9945-A559-A87669ADC5A1}"/>
              </a:ext>
            </a:extLst>
          </p:cNvPr>
          <p:cNvSpPr/>
          <p:nvPr userDrawn="1"/>
        </p:nvSpPr>
        <p:spPr>
          <a:xfrm rot="960000">
            <a:off x="22194955" y="-432017"/>
            <a:ext cx="2409228" cy="14930804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Vlak schuine baan rechtsonder">
            <a:extLst>
              <a:ext uri="{FF2B5EF4-FFF2-40B4-BE49-F238E27FC236}">
                <a16:creationId xmlns:a16="http://schemas.microsoft.com/office/drawing/2014/main" id="{E4598019-5692-8B40-8998-BFDBED66E17D}"/>
              </a:ext>
            </a:extLst>
          </p:cNvPr>
          <p:cNvSpPr/>
          <p:nvPr userDrawn="1"/>
        </p:nvSpPr>
        <p:spPr>
          <a:xfrm rot="960000">
            <a:off x="23401546" y="7217851"/>
            <a:ext cx="1913734" cy="725952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 linksboven">
            <a:extLst>
              <a:ext uri="{FF2B5EF4-FFF2-40B4-BE49-F238E27FC236}">
                <a16:creationId xmlns:a16="http://schemas.microsoft.com/office/drawing/2014/main" id="{8100B2F3-D596-1B4F-A277-C590C883B8AF}"/>
              </a:ext>
            </a:extLst>
          </p:cNvPr>
          <p:cNvSpPr/>
          <p:nvPr userDrawn="1"/>
        </p:nvSpPr>
        <p:spPr>
          <a:xfrm rot="960000">
            <a:off x="-1501523" y="-1165435"/>
            <a:ext cx="3249960" cy="12582552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Logo W rond witgeel">
            <a:extLst>
              <a:ext uri="{FF2B5EF4-FFF2-40B4-BE49-F238E27FC236}">
                <a16:creationId xmlns:a16="http://schemas.microsoft.com/office/drawing/2014/main" id="{6985607C-74B6-9341-A629-EF93B0104D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080813" y="12633233"/>
            <a:ext cx="889186" cy="889186"/>
          </a:xfrm>
          <a:prstGeom prst="rect">
            <a:avLst/>
          </a:prstGeom>
        </p:spPr>
      </p:pic>
      <p:sp>
        <p:nvSpPr>
          <p:cNvPr id="11" name="Tijdelijke aanduiding afbeelding">
            <a:extLst>
              <a:ext uri="{FF2B5EF4-FFF2-40B4-BE49-F238E27FC236}">
                <a16:creationId xmlns:a16="http://schemas.microsoft.com/office/drawing/2014/main" id="{F22425E0-A088-334C-AE2D-918E836CAD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820" y="-25526"/>
            <a:ext cx="24442232" cy="13781646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0381"/>
              <a:gd name="connsiteX1" fmla="*/ 25271572 w 25271572"/>
              <a:gd name="connsiteY1" fmla="*/ 0 h 13760381"/>
              <a:gd name="connsiteX2" fmla="*/ 13561903 w 25271572"/>
              <a:gd name="connsiteY2" fmla="*/ 13741527 h 13760381"/>
              <a:gd name="connsiteX3" fmla="*/ 0 w 25271572"/>
              <a:gd name="connsiteY3" fmla="*/ 13760381 h 13760381"/>
              <a:gd name="connsiteX4" fmla="*/ 3949688 w 25271572"/>
              <a:gd name="connsiteY4" fmla="*/ 1812 h 13760381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3949688 w 25271572"/>
              <a:gd name="connsiteY4" fmla="*/ 1812 h 13762792"/>
              <a:gd name="connsiteX0" fmla="*/ 3949688 w 25271572"/>
              <a:gd name="connsiteY0" fmla="*/ 1812 h 13762792"/>
              <a:gd name="connsiteX1" fmla="*/ 25271572 w 25271572"/>
              <a:gd name="connsiteY1" fmla="*/ 0 h 13762792"/>
              <a:gd name="connsiteX2" fmla="*/ 21323671 w 25271572"/>
              <a:gd name="connsiteY2" fmla="*/ 13762792 h 13762792"/>
              <a:gd name="connsiteX3" fmla="*/ 0 w 25271572"/>
              <a:gd name="connsiteY3" fmla="*/ 13760381 h 13762792"/>
              <a:gd name="connsiteX4" fmla="*/ 644244 w 25271572"/>
              <a:gd name="connsiteY4" fmla="*/ 11466159 h 13762792"/>
              <a:gd name="connsiteX5" fmla="*/ 3949688 w 25271572"/>
              <a:gd name="connsiteY5" fmla="*/ 1812 h 13762792"/>
              <a:gd name="connsiteX0" fmla="*/ 3305444 w 24627328"/>
              <a:gd name="connsiteY0" fmla="*/ 1812 h 13762792"/>
              <a:gd name="connsiteX1" fmla="*/ 24627328 w 24627328"/>
              <a:gd name="connsiteY1" fmla="*/ 0 h 13762792"/>
              <a:gd name="connsiteX2" fmla="*/ 20679427 w 24627328"/>
              <a:gd name="connsiteY2" fmla="*/ 13762792 h 13762792"/>
              <a:gd name="connsiteX3" fmla="*/ 1014435 w 24627328"/>
              <a:gd name="connsiteY3" fmla="*/ 13611525 h 13762792"/>
              <a:gd name="connsiteX4" fmla="*/ 0 w 24627328"/>
              <a:gd name="connsiteY4" fmla="*/ 11466159 h 13762792"/>
              <a:gd name="connsiteX5" fmla="*/ 3305444 w 24627328"/>
              <a:gd name="connsiteY5" fmla="*/ 1812 h 13762792"/>
              <a:gd name="connsiteX0" fmla="*/ 3305444 w 24627328"/>
              <a:gd name="connsiteY0" fmla="*/ 1812 h 13781646"/>
              <a:gd name="connsiteX1" fmla="*/ 24627328 w 24627328"/>
              <a:gd name="connsiteY1" fmla="*/ 0 h 13781646"/>
              <a:gd name="connsiteX2" fmla="*/ 20679427 w 24627328"/>
              <a:gd name="connsiteY2" fmla="*/ 13762792 h 13781646"/>
              <a:gd name="connsiteX3" fmla="*/ 185096 w 24627328"/>
              <a:gd name="connsiteY3" fmla="*/ 13781646 h 13781646"/>
              <a:gd name="connsiteX4" fmla="*/ 0 w 24627328"/>
              <a:gd name="connsiteY4" fmla="*/ 11466159 h 13781646"/>
              <a:gd name="connsiteX5" fmla="*/ 3305444 w 24627328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346532 w 24442232"/>
              <a:gd name="connsiteY4" fmla="*/ 10955797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  <a:gd name="connsiteX0" fmla="*/ 3120348 w 24442232"/>
              <a:gd name="connsiteY0" fmla="*/ 1812 h 13781646"/>
              <a:gd name="connsiteX1" fmla="*/ 24442232 w 24442232"/>
              <a:gd name="connsiteY1" fmla="*/ 0 h 13781646"/>
              <a:gd name="connsiteX2" fmla="*/ 20494331 w 24442232"/>
              <a:gd name="connsiteY2" fmla="*/ 13762792 h 13781646"/>
              <a:gd name="connsiteX3" fmla="*/ 0 w 24442232"/>
              <a:gd name="connsiteY3" fmla="*/ 13781646 h 13781646"/>
              <a:gd name="connsiteX4" fmla="*/ 27556 w 24442232"/>
              <a:gd name="connsiteY4" fmla="*/ 10892002 h 13781646"/>
              <a:gd name="connsiteX5" fmla="*/ 3120348 w 24442232"/>
              <a:gd name="connsiteY5" fmla="*/ 1812 h 1378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42232" h="13781646">
                <a:moveTo>
                  <a:pt x="3120348" y="1812"/>
                </a:moveTo>
                <a:lnTo>
                  <a:pt x="24442232" y="0"/>
                </a:lnTo>
                <a:cubicBezTo>
                  <a:pt x="23136896" y="4566332"/>
                  <a:pt x="21810298" y="9175195"/>
                  <a:pt x="20494331" y="13762792"/>
                </a:cubicBezTo>
                <a:lnTo>
                  <a:pt x="0" y="13781646"/>
                </a:lnTo>
                <a:lnTo>
                  <a:pt x="27556" y="10892002"/>
                </a:lnTo>
                <a:lnTo>
                  <a:pt x="312034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Voettekst"/>
          <p:cNvSpPr>
            <a:spLocks noGrp="1"/>
          </p:cNvSpPr>
          <p:nvPr>
            <p:ph type="ftr" sz="quarter" idx="11"/>
          </p:nvPr>
        </p:nvSpPr>
        <p:spPr>
          <a:xfrm>
            <a:off x="3196059" y="12712701"/>
            <a:ext cx="6484414" cy="73025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Slidenummer"/>
          <p:cNvSpPr>
            <a:spLocks noGrp="1"/>
          </p:cNvSpPr>
          <p:nvPr>
            <p:ph type="sldNum" sz="quarter" idx="12"/>
          </p:nvPr>
        </p:nvSpPr>
        <p:spPr>
          <a:xfrm>
            <a:off x="1231200" y="12712701"/>
            <a:ext cx="1607557" cy="730250"/>
          </a:xfrm>
        </p:spPr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98873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0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5092532" y="-2645138"/>
            <a:ext cx="14776395" cy="189717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basisontwerp" hidden="1">
            <a:extLst>
              <a:ext uri="{FF2B5EF4-FFF2-40B4-BE49-F238E27FC236}">
                <a16:creationId xmlns:a16="http://schemas.microsoft.com/office/drawing/2014/main" id="{5E8FF51D-3E6C-854C-B682-8D075B3E1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1266" y="0"/>
            <a:ext cx="24384000" cy="13716000"/>
          </a:xfrm>
          <a:prstGeom prst="rect">
            <a:avLst/>
          </a:prstGeom>
        </p:spPr>
      </p:pic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6553" y="2761111"/>
            <a:ext cx="2520690" cy="2520690"/>
          </a:xfrm>
          <a:prstGeom prst="rect">
            <a:avLst/>
          </a:prstGeom>
        </p:spPr>
      </p:pic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5469408" y="3529201"/>
            <a:ext cx="15798800" cy="737488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11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quote?</a:t>
            </a:r>
            <a:endParaRPr lang="en-US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BC7080C8-824E-8B4F-B2A0-C08F18EA25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0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3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gnedia-Tekst met 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4968153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2425823" y="-3500537"/>
            <a:ext cx="8569684" cy="1897177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W-quote-zwart">
            <a:extLst>
              <a:ext uri="{FF2B5EF4-FFF2-40B4-BE49-F238E27FC236}">
                <a16:creationId xmlns:a16="http://schemas.microsoft.com/office/drawing/2014/main" id="{C11788C3-6B89-0A41-8BA4-7B591114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9829" y="1285874"/>
            <a:ext cx="2094909" cy="2094909"/>
          </a:xfrm>
          <a:prstGeom prst="rect">
            <a:avLst/>
          </a:prstGeom>
        </p:spPr>
      </p:pic>
      <p:sp>
        <p:nvSpPr>
          <p:cNvPr id="13" name="Tijdelijke aanduiding afbeelding">
            <a:extLst>
              <a:ext uri="{FF2B5EF4-FFF2-40B4-BE49-F238E27FC236}">
                <a16:creationId xmlns:a16="http://schemas.microsoft.com/office/drawing/2014/main" id="{CFCFD8D0-AD7C-5147-A994-6115A39B9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0875" y="-46792"/>
            <a:ext cx="13410621" cy="13791034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805322"/>
              <a:gd name="connsiteX1" fmla="*/ 13410621 w 13410621"/>
              <a:gd name="connsiteY1" fmla="*/ 0 h 13805322"/>
              <a:gd name="connsiteX2" fmla="*/ 8224359 w 13410621"/>
              <a:gd name="connsiteY2" fmla="*/ 13805322 h 13805322"/>
              <a:gd name="connsiteX3" fmla="*/ 0 w 13410621"/>
              <a:gd name="connsiteY3" fmla="*/ 13781646 h 13805322"/>
              <a:gd name="connsiteX4" fmla="*/ 3949688 w 13410621"/>
              <a:gd name="connsiteY4" fmla="*/ 23077 h 13805322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24509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  <a:gd name="connsiteX0" fmla="*/ 3949688 w 13410621"/>
              <a:gd name="connsiteY0" fmla="*/ 23077 h 13791034"/>
              <a:gd name="connsiteX1" fmla="*/ 13410621 w 13410621"/>
              <a:gd name="connsiteY1" fmla="*/ 0 h 13791034"/>
              <a:gd name="connsiteX2" fmla="*/ 9438797 w 13410621"/>
              <a:gd name="connsiteY2" fmla="*/ 13791034 h 13791034"/>
              <a:gd name="connsiteX3" fmla="*/ 0 w 13410621"/>
              <a:gd name="connsiteY3" fmla="*/ 13781646 h 13791034"/>
              <a:gd name="connsiteX4" fmla="*/ 3949688 w 13410621"/>
              <a:gd name="connsiteY4" fmla="*/ 23077 h 1379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0621" h="13791034">
                <a:moveTo>
                  <a:pt x="3949688" y="23077"/>
                </a:moveTo>
                <a:lnTo>
                  <a:pt x="13410621" y="0"/>
                </a:lnTo>
                <a:cubicBezTo>
                  <a:pt x="12077560" y="4597301"/>
                  <a:pt x="10724429" y="9282258"/>
                  <a:pt x="9438797" y="13791034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" name="Quote"/>
          <p:cNvSpPr>
            <a:spLocks noGrp="1"/>
          </p:cNvSpPr>
          <p:nvPr>
            <p:ph type="ctrTitle" hasCustomPrompt="1"/>
          </p:nvPr>
        </p:nvSpPr>
        <p:spPr>
          <a:xfrm>
            <a:off x="3186859" y="1980981"/>
            <a:ext cx="6917854" cy="1131442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9000" b="1" i="1" u="sng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aar is de </a:t>
            </a:r>
            <a:r>
              <a:rPr lang="nl-NL" dirty="0" err="1"/>
              <a:t>placeholder</a:t>
            </a:r>
            <a:r>
              <a:rPr lang="nl-NL" dirty="0"/>
              <a:t> voor een interessante vraag of quote met beeld?</a:t>
            </a:r>
            <a:endParaRPr lang="en-US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F531E363-E8DE-3240-9D01-841D59579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24646" y="10529888"/>
            <a:ext cx="3922175" cy="251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6520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861307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422846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 met beeld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achtergrond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>
            <a:off x="0" y="1"/>
            <a:ext cx="20287795" cy="13716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241743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626353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40878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Beeld-ROZ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lak links">
            <a:extLst>
              <a:ext uri="{FF2B5EF4-FFF2-40B4-BE49-F238E27FC236}">
                <a16:creationId xmlns:a16="http://schemas.microsoft.com/office/drawing/2014/main" id="{161B2B1C-EDC4-1241-B6C4-57348FCB2B18}"/>
              </a:ext>
            </a:extLst>
          </p:cNvPr>
          <p:cNvSpPr/>
          <p:nvPr userDrawn="1"/>
        </p:nvSpPr>
        <p:spPr>
          <a:xfrm>
            <a:off x="-13854" y="-13856"/>
            <a:ext cx="12898582" cy="13729855"/>
          </a:xfrm>
          <a:custGeom>
            <a:avLst/>
            <a:gdLst>
              <a:gd name="connsiteX0" fmla="*/ 0 w 8963891"/>
              <a:gd name="connsiteY0" fmla="*/ 0 h 13716000"/>
              <a:gd name="connsiteX1" fmla="*/ 8963891 w 8963891"/>
              <a:gd name="connsiteY1" fmla="*/ 0 h 13716000"/>
              <a:gd name="connsiteX2" fmla="*/ 8963891 w 8963891"/>
              <a:gd name="connsiteY2" fmla="*/ 13716000 h 13716000"/>
              <a:gd name="connsiteX3" fmla="*/ 0 w 8963891"/>
              <a:gd name="connsiteY3" fmla="*/ 13716000 h 13716000"/>
              <a:gd name="connsiteX4" fmla="*/ 0 w 8963891"/>
              <a:gd name="connsiteY4" fmla="*/ 0 h 13716000"/>
              <a:gd name="connsiteX0" fmla="*/ 0 w 13009418"/>
              <a:gd name="connsiteY0" fmla="*/ 13854 h 13729854"/>
              <a:gd name="connsiteX1" fmla="*/ 13009418 w 13009418"/>
              <a:gd name="connsiteY1" fmla="*/ 0 h 13729854"/>
              <a:gd name="connsiteX2" fmla="*/ 8963891 w 13009418"/>
              <a:gd name="connsiteY2" fmla="*/ 13729854 h 13729854"/>
              <a:gd name="connsiteX3" fmla="*/ 0 w 13009418"/>
              <a:gd name="connsiteY3" fmla="*/ 13729854 h 13729854"/>
              <a:gd name="connsiteX4" fmla="*/ 0 w 13009418"/>
              <a:gd name="connsiteY4" fmla="*/ 13854 h 13729854"/>
              <a:gd name="connsiteX0" fmla="*/ 0 w 13050981"/>
              <a:gd name="connsiteY0" fmla="*/ 83127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0 w 13050981"/>
              <a:gd name="connsiteY4" fmla="*/ 83127 h 13799127"/>
              <a:gd name="connsiteX0" fmla="*/ 0 w 13175672"/>
              <a:gd name="connsiteY0" fmla="*/ 0 h 13812982"/>
              <a:gd name="connsiteX1" fmla="*/ 13175672 w 13175672"/>
              <a:gd name="connsiteY1" fmla="*/ 13855 h 13812982"/>
              <a:gd name="connsiteX2" fmla="*/ 9088582 w 13175672"/>
              <a:gd name="connsiteY2" fmla="*/ 13812982 h 13812982"/>
              <a:gd name="connsiteX3" fmla="*/ 124691 w 13175672"/>
              <a:gd name="connsiteY3" fmla="*/ 13812982 h 13812982"/>
              <a:gd name="connsiteX4" fmla="*/ 0 w 13175672"/>
              <a:gd name="connsiteY4" fmla="*/ 0 h 13812982"/>
              <a:gd name="connsiteX0" fmla="*/ 166254 w 13050981"/>
              <a:gd name="connsiteY0" fmla="*/ 304800 h 13799127"/>
              <a:gd name="connsiteX1" fmla="*/ 13050981 w 13050981"/>
              <a:gd name="connsiteY1" fmla="*/ 0 h 13799127"/>
              <a:gd name="connsiteX2" fmla="*/ 8963891 w 13050981"/>
              <a:gd name="connsiteY2" fmla="*/ 13799127 h 13799127"/>
              <a:gd name="connsiteX3" fmla="*/ 0 w 13050981"/>
              <a:gd name="connsiteY3" fmla="*/ 13799127 h 13799127"/>
              <a:gd name="connsiteX4" fmla="*/ 166254 w 13050981"/>
              <a:gd name="connsiteY4" fmla="*/ 304800 h 13799127"/>
              <a:gd name="connsiteX0" fmla="*/ 0 w 13064836"/>
              <a:gd name="connsiteY0" fmla="*/ 83127 h 13799127"/>
              <a:gd name="connsiteX1" fmla="*/ 13064836 w 13064836"/>
              <a:gd name="connsiteY1" fmla="*/ 0 h 13799127"/>
              <a:gd name="connsiteX2" fmla="*/ 8977746 w 13064836"/>
              <a:gd name="connsiteY2" fmla="*/ 13799127 h 13799127"/>
              <a:gd name="connsiteX3" fmla="*/ 13855 w 13064836"/>
              <a:gd name="connsiteY3" fmla="*/ 13799127 h 13799127"/>
              <a:gd name="connsiteX4" fmla="*/ 0 w 13064836"/>
              <a:gd name="connsiteY4" fmla="*/ 83127 h 13799127"/>
              <a:gd name="connsiteX0" fmla="*/ 0 w 10030691"/>
              <a:gd name="connsiteY0" fmla="*/ 0 h 13716000"/>
              <a:gd name="connsiteX1" fmla="*/ 10030691 w 10030691"/>
              <a:gd name="connsiteY1" fmla="*/ 290945 h 13716000"/>
              <a:gd name="connsiteX2" fmla="*/ 8977746 w 10030691"/>
              <a:gd name="connsiteY2" fmla="*/ 13716000 h 13716000"/>
              <a:gd name="connsiteX3" fmla="*/ 13855 w 10030691"/>
              <a:gd name="connsiteY3" fmla="*/ 13716000 h 13716000"/>
              <a:gd name="connsiteX4" fmla="*/ 0 w 10030691"/>
              <a:gd name="connsiteY4" fmla="*/ 0 h 13716000"/>
              <a:gd name="connsiteX0" fmla="*/ 0 w 10432473"/>
              <a:gd name="connsiteY0" fmla="*/ 13855 h 13729855"/>
              <a:gd name="connsiteX1" fmla="*/ 10432473 w 10432473"/>
              <a:gd name="connsiteY1" fmla="*/ 0 h 13729855"/>
              <a:gd name="connsiteX2" fmla="*/ 8977746 w 10432473"/>
              <a:gd name="connsiteY2" fmla="*/ 13729855 h 13729855"/>
              <a:gd name="connsiteX3" fmla="*/ 13855 w 10432473"/>
              <a:gd name="connsiteY3" fmla="*/ 13729855 h 13729855"/>
              <a:gd name="connsiteX4" fmla="*/ 0 w 10432473"/>
              <a:gd name="connsiteY4" fmla="*/ 13855 h 13729855"/>
              <a:gd name="connsiteX0" fmla="*/ 0 w 12898582"/>
              <a:gd name="connsiteY0" fmla="*/ 13855 h 13729855"/>
              <a:gd name="connsiteX1" fmla="*/ 12898582 w 12898582"/>
              <a:gd name="connsiteY1" fmla="*/ 0 h 13729855"/>
              <a:gd name="connsiteX2" fmla="*/ 8977746 w 12898582"/>
              <a:gd name="connsiteY2" fmla="*/ 13729855 h 13729855"/>
              <a:gd name="connsiteX3" fmla="*/ 13855 w 12898582"/>
              <a:gd name="connsiteY3" fmla="*/ 13729855 h 13729855"/>
              <a:gd name="connsiteX4" fmla="*/ 0 w 12898582"/>
              <a:gd name="connsiteY4" fmla="*/ 13855 h 1372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8582" h="13729855">
                <a:moveTo>
                  <a:pt x="0" y="13855"/>
                </a:moveTo>
                <a:lnTo>
                  <a:pt x="12898582" y="0"/>
                </a:lnTo>
                <a:lnTo>
                  <a:pt x="8977746" y="13729855"/>
                </a:lnTo>
                <a:lnTo>
                  <a:pt x="13855" y="13729855"/>
                </a:lnTo>
                <a:cubicBezTo>
                  <a:pt x="9237" y="9157855"/>
                  <a:pt x="4618" y="4585855"/>
                  <a:pt x="0" y="13855"/>
                </a:cubicBezTo>
                <a:close/>
              </a:path>
            </a:pathLst>
          </a:cu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9204205" y="-1146246"/>
            <a:ext cx="3541874" cy="16028151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afbeelding">
            <a:extLst>
              <a:ext uri="{FF2B5EF4-FFF2-40B4-BE49-F238E27FC236}">
                <a16:creationId xmlns:a16="http://schemas.microsoft.com/office/drawing/2014/main" id="{FFA1E4C9-403A-1448-8CE6-A84449037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37540" y="-25527"/>
            <a:ext cx="13575758" cy="13760381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5758" h="13760381">
                <a:moveTo>
                  <a:pt x="3949688" y="1812"/>
                </a:moveTo>
                <a:lnTo>
                  <a:pt x="13575758" y="0"/>
                </a:lnTo>
                <a:cubicBezTo>
                  <a:pt x="13571140" y="4580509"/>
                  <a:pt x="13566521" y="9161018"/>
                  <a:pt x="13561903" y="13741527"/>
                </a:cubicBezTo>
                <a:lnTo>
                  <a:pt x="0" y="13760381"/>
                </a:lnTo>
                <a:lnTo>
                  <a:pt x="3949688" y="18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/>
          </p:nvPr>
        </p:nvSpPr>
        <p:spPr>
          <a:xfrm>
            <a:off x="1203154" y="9602328"/>
            <a:ext cx="8542420" cy="1555333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1203154" y="4676648"/>
            <a:ext cx="9336504" cy="4307306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7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10920103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-Tekstdia-2koloms-RO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lak achtergrond licht">
            <a:extLst>
              <a:ext uri="{FF2B5EF4-FFF2-40B4-BE49-F238E27FC236}">
                <a16:creationId xmlns:a16="http://schemas.microsoft.com/office/drawing/2014/main" id="{640CCD6C-B5FD-634F-B36D-6A9C3BFDEF6E}"/>
              </a:ext>
            </a:extLst>
          </p:cNvPr>
          <p:cNvSpPr/>
          <p:nvPr userDrawn="1"/>
        </p:nvSpPr>
        <p:spPr>
          <a:xfrm>
            <a:off x="0" y="1"/>
            <a:ext cx="24387175" cy="13716000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23744343" y="8875279"/>
            <a:ext cx="1633030" cy="5529909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Inhoud 2">
            <a:extLst>
              <a:ext uri="{FF2B5EF4-FFF2-40B4-BE49-F238E27FC236}">
                <a16:creationId xmlns:a16="http://schemas.microsoft.com/office/drawing/2014/main" id="{DCF58E73-AC61-3948-8593-897AA801EB7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2193586" y="5613991"/>
            <a:ext cx="10044621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3" name="Inhoud 1"/>
          <p:cNvSpPr>
            <a:spLocks noGrp="1"/>
          </p:cNvSpPr>
          <p:nvPr>
            <p:ph idx="1"/>
          </p:nvPr>
        </p:nvSpPr>
        <p:spPr>
          <a:xfrm>
            <a:off x="1230052" y="5613991"/>
            <a:ext cx="10044620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2105068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2102912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00570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E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9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BLAU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84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9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1EBC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GRO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D5E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45B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B1D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Tekst-ROO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Vlak links">
            <a:extLst>
              <a:ext uri="{FF2B5EF4-FFF2-40B4-BE49-F238E27FC236}">
                <a16:creationId xmlns:a16="http://schemas.microsoft.com/office/drawing/2014/main" id="{18D4EC64-D79F-5240-A2C2-6F3425115007}"/>
              </a:ext>
            </a:extLst>
          </p:cNvPr>
          <p:cNvSpPr/>
          <p:nvPr userDrawn="1"/>
        </p:nvSpPr>
        <p:spPr>
          <a:xfrm>
            <a:off x="-21266" y="-13856"/>
            <a:ext cx="10607380" cy="13729855"/>
          </a:xfrm>
          <a:prstGeom prst="rect">
            <a:avLst/>
          </a:prstGeom>
          <a:solidFill>
            <a:srgbClr val="F2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Vlak rechts">
            <a:extLst>
              <a:ext uri="{FF2B5EF4-FFF2-40B4-BE49-F238E27FC236}">
                <a16:creationId xmlns:a16="http://schemas.microsoft.com/office/drawing/2014/main" id="{E8561B04-8EC8-EB41-AEDC-00751FE368BD}"/>
              </a:ext>
            </a:extLst>
          </p:cNvPr>
          <p:cNvSpPr/>
          <p:nvPr userDrawn="1"/>
        </p:nvSpPr>
        <p:spPr>
          <a:xfrm>
            <a:off x="13779795" y="-13856"/>
            <a:ext cx="10607380" cy="13729855"/>
          </a:xfrm>
          <a:prstGeom prst="rect">
            <a:avLst/>
          </a:prstGeom>
          <a:solidFill>
            <a:srgbClr val="EE3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midden">
            <a:extLst>
              <a:ext uri="{FF2B5EF4-FFF2-40B4-BE49-F238E27FC236}">
                <a16:creationId xmlns:a16="http://schemas.microsoft.com/office/drawing/2014/main" id="{AFA99A25-679D-8A47-9E57-A53D6534C58A}"/>
              </a:ext>
            </a:extLst>
          </p:cNvPr>
          <p:cNvSpPr/>
          <p:nvPr userDrawn="1"/>
        </p:nvSpPr>
        <p:spPr>
          <a:xfrm rot="960000">
            <a:off x="7235587" y="-2612436"/>
            <a:ext cx="10766217" cy="18631306"/>
          </a:xfrm>
          <a:prstGeom prst="rect">
            <a:avLst/>
          </a:prstGeom>
          <a:solidFill>
            <a:srgbClr val="F16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logo WH zwart">
            <a:extLst>
              <a:ext uri="{FF2B5EF4-FFF2-40B4-BE49-F238E27FC236}">
                <a16:creationId xmlns:a16="http://schemas.microsoft.com/office/drawing/2014/main" id="{4322F241-3482-9F4E-A04E-C807AAB9A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8570" y="762001"/>
            <a:ext cx="3980971" cy="1936170"/>
          </a:xfrm>
          <a:prstGeom prst="rect">
            <a:avLst/>
          </a:prstGeom>
        </p:spPr>
      </p:pic>
      <p:sp>
        <p:nvSpPr>
          <p:cNvPr id="3" name="Subtitel"/>
          <p:cNvSpPr>
            <a:spLocks noGrp="1"/>
          </p:cNvSpPr>
          <p:nvPr>
            <p:ph type="subTitle" idx="1" hasCustomPrompt="1"/>
          </p:nvPr>
        </p:nvSpPr>
        <p:spPr>
          <a:xfrm>
            <a:off x="4921244" y="8873800"/>
            <a:ext cx="16047691" cy="1205866"/>
          </a:xfrm>
        </p:spPr>
        <p:txBody>
          <a:bodyPr/>
          <a:lstStyle>
            <a:lvl1pPr marL="0" indent="0" algn="l">
              <a:buNone/>
              <a:defRPr sz="4800" b="1" i="0" u="sng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nl-NL" dirty="0"/>
              <a:t>Klikken om de ondertitelstijl te bewerken</a:t>
            </a:r>
            <a:endParaRPr lang="en-US" dirty="0"/>
          </a:p>
        </p:txBody>
      </p:sp>
      <p:sp>
        <p:nvSpPr>
          <p:cNvPr id="2" name="Titel"/>
          <p:cNvSpPr>
            <a:spLocks noGrp="1"/>
          </p:cNvSpPr>
          <p:nvPr>
            <p:ph type="ctrTitle" hasCustomPrompt="1"/>
          </p:nvPr>
        </p:nvSpPr>
        <p:spPr>
          <a:xfrm>
            <a:off x="4965362" y="5245564"/>
            <a:ext cx="16047691" cy="3175422"/>
          </a:xfrm>
        </p:spPr>
        <p:txBody>
          <a:bodyPr anchor="t">
            <a:normAutofit/>
          </a:bodyPr>
          <a:lstStyle>
            <a:lvl1pPr algn="l">
              <a:lnSpc>
                <a:spcPts val="11000"/>
              </a:lnSpc>
              <a:defRPr sz="96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nl-NL" dirty="0"/>
              <a:t>Klik om stijl van de titel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4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dia met beeld-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lak schuine baan licht">
            <a:extLst>
              <a:ext uri="{FF2B5EF4-FFF2-40B4-BE49-F238E27FC236}">
                <a16:creationId xmlns:a16="http://schemas.microsoft.com/office/drawing/2014/main" id="{20BCF590-3EB7-CD4E-9CF5-E0DDB8393339}"/>
              </a:ext>
            </a:extLst>
          </p:cNvPr>
          <p:cNvSpPr/>
          <p:nvPr userDrawn="1"/>
        </p:nvSpPr>
        <p:spPr>
          <a:xfrm rot="960000">
            <a:off x="15506178" y="-932678"/>
            <a:ext cx="1273815" cy="160281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lak schuine baan">
            <a:extLst>
              <a:ext uri="{FF2B5EF4-FFF2-40B4-BE49-F238E27FC236}">
                <a16:creationId xmlns:a16="http://schemas.microsoft.com/office/drawing/2014/main" id="{B2B6C17A-1C8C-7A41-BC28-032E19EA8DA0}"/>
              </a:ext>
            </a:extLst>
          </p:cNvPr>
          <p:cNvSpPr/>
          <p:nvPr userDrawn="1"/>
        </p:nvSpPr>
        <p:spPr>
          <a:xfrm rot="960000">
            <a:off x="16477416" y="-883172"/>
            <a:ext cx="1633030" cy="1602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Logo-W-rond-geelwit">
            <a:extLst>
              <a:ext uri="{FF2B5EF4-FFF2-40B4-BE49-F238E27FC236}">
                <a16:creationId xmlns:a16="http://schemas.microsoft.com/office/drawing/2014/main" id="{3914B618-E6BD-F149-8FD0-570EE1C798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6674" y="12633233"/>
            <a:ext cx="889186" cy="889186"/>
          </a:xfrm>
          <a:prstGeom prst="rect">
            <a:avLst/>
          </a:prstGeom>
        </p:spPr>
      </p:pic>
      <p:sp>
        <p:nvSpPr>
          <p:cNvPr id="5" name="Voetteks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numm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1A81-E545-3C41-97A5-08DA8ED0F4C4}" type="slidenum">
              <a:rPr lang="nl-NL" smtClean="0"/>
              <a:t>‹#›</a:t>
            </a:fld>
            <a:endParaRPr lang="nl-NL"/>
          </a:p>
        </p:txBody>
      </p:sp>
      <p:sp>
        <p:nvSpPr>
          <p:cNvPr id="3" name="Inhoud"/>
          <p:cNvSpPr>
            <a:spLocks noGrp="1"/>
          </p:cNvSpPr>
          <p:nvPr>
            <p:ph idx="1"/>
          </p:nvPr>
        </p:nvSpPr>
        <p:spPr>
          <a:xfrm>
            <a:off x="1230052" y="5613991"/>
            <a:ext cx="14990336" cy="585413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0" name="Tijdelijke aanduiding afbeelding">
            <a:extLst>
              <a:ext uri="{FF2B5EF4-FFF2-40B4-BE49-F238E27FC236}">
                <a16:creationId xmlns:a16="http://schemas.microsoft.com/office/drawing/2014/main" id="{95324610-7F3A-2049-B7A2-5D5DBA5782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220388" y="-46792"/>
            <a:ext cx="8224749" cy="13805322"/>
          </a:xfrm>
          <a:custGeom>
            <a:avLst/>
            <a:gdLst>
              <a:gd name="connsiteX0" fmla="*/ 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0 w 12650788"/>
              <a:gd name="connsiteY5" fmla="*/ 0 h 13730288"/>
              <a:gd name="connsiteX0" fmla="*/ 3048000 w 12650788"/>
              <a:gd name="connsiteY0" fmla="*/ 0 h 13730288"/>
              <a:gd name="connsiteX1" fmla="*/ 10542281 w 12650788"/>
              <a:gd name="connsiteY1" fmla="*/ 0 h 13730288"/>
              <a:gd name="connsiteX2" fmla="*/ 12650788 w 12650788"/>
              <a:gd name="connsiteY2" fmla="*/ 2108507 h 13730288"/>
              <a:gd name="connsiteX3" fmla="*/ 12650788 w 12650788"/>
              <a:gd name="connsiteY3" fmla="*/ 13730288 h 13730288"/>
              <a:gd name="connsiteX4" fmla="*/ 0 w 12650788"/>
              <a:gd name="connsiteY4" fmla="*/ 13730288 h 13730288"/>
              <a:gd name="connsiteX5" fmla="*/ 3048000 w 12650788"/>
              <a:gd name="connsiteY5" fmla="*/ 0 h 13730288"/>
              <a:gd name="connsiteX0" fmla="*/ 3906982 w 13509770"/>
              <a:gd name="connsiteY0" fmla="*/ 0 h 13730288"/>
              <a:gd name="connsiteX1" fmla="*/ 11401263 w 13509770"/>
              <a:gd name="connsiteY1" fmla="*/ 0 h 13730288"/>
              <a:gd name="connsiteX2" fmla="*/ 13509770 w 13509770"/>
              <a:gd name="connsiteY2" fmla="*/ 2108507 h 13730288"/>
              <a:gd name="connsiteX3" fmla="*/ 13509770 w 13509770"/>
              <a:gd name="connsiteY3" fmla="*/ 13730288 h 13730288"/>
              <a:gd name="connsiteX4" fmla="*/ 0 w 13509770"/>
              <a:gd name="connsiteY4" fmla="*/ 13702579 h 13730288"/>
              <a:gd name="connsiteX5" fmla="*/ 3906982 w 13509770"/>
              <a:gd name="connsiteY5" fmla="*/ 0 h 13730288"/>
              <a:gd name="connsiteX0" fmla="*/ 3893128 w 13495916"/>
              <a:gd name="connsiteY0" fmla="*/ 0 h 13730288"/>
              <a:gd name="connsiteX1" fmla="*/ 11387409 w 13495916"/>
              <a:gd name="connsiteY1" fmla="*/ 0 h 13730288"/>
              <a:gd name="connsiteX2" fmla="*/ 13495916 w 13495916"/>
              <a:gd name="connsiteY2" fmla="*/ 2108507 h 13730288"/>
              <a:gd name="connsiteX3" fmla="*/ 13495916 w 13495916"/>
              <a:gd name="connsiteY3" fmla="*/ 13730288 h 13730288"/>
              <a:gd name="connsiteX4" fmla="*/ 0 w 13495916"/>
              <a:gd name="connsiteY4" fmla="*/ 13730288 h 13730288"/>
              <a:gd name="connsiteX5" fmla="*/ 3893128 w 13495916"/>
              <a:gd name="connsiteY5" fmla="*/ 0 h 13730288"/>
              <a:gd name="connsiteX0" fmla="*/ 3893128 w 13509771"/>
              <a:gd name="connsiteY0" fmla="*/ 11239 h 13741527"/>
              <a:gd name="connsiteX1" fmla="*/ 11387409 w 13509771"/>
              <a:gd name="connsiteY1" fmla="*/ 11239 h 13741527"/>
              <a:gd name="connsiteX2" fmla="*/ 13509771 w 13509771"/>
              <a:gd name="connsiteY2" fmla="*/ 0 h 13741527"/>
              <a:gd name="connsiteX3" fmla="*/ 13495916 w 13509771"/>
              <a:gd name="connsiteY3" fmla="*/ 13741527 h 13741527"/>
              <a:gd name="connsiteX4" fmla="*/ 0 w 13509771"/>
              <a:gd name="connsiteY4" fmla="*/ 13741527 h 13741527"/>
              <a:gd name="connsiteX5" fmla="*/ 3893128 w 13509771"/>
              <a:gd name="connsiteY5" fmla="*/ 11239 h 13741527"/>
              <a:gd name="connsiteX0" fmla="*/ 3893128 w 13509771"/>
              <a:gd name="connsiteY0" fmla="*/ 11239 h 13741527"/>
              <a:gd name="connsiteX1" fmla="*/ 13509771 w 13509771"/>
              <a:gd name="connsiteY1" fmla="*/ 0 h 13741527"/>
              <a:gd name="connsiteX2" fmla="*/ 13495916 w 13509771"/>
              <a:gd name="connsiteY2" fmla="*/ 13741527 h 13741527"/>
              <a:gd name="connsiteX3" fmla="*/ 0 w 13509771"/>
              <a:gd name="connsiteY3" fmla="*/ 13741527 h 13741527"/>
              <a:gd name="connsiteX4" fmla="*/ 3893128 w 13509771"/>
              <a:gd name="connsiteY4" fmla="*/ 11239 h 13741527"/>
              <a:gd name="connsiteX0" fmla="*/ 3921408 w 13538051"/>
              <a:gd name="connsiteY0" fmla="*/ 11239 h 13750954"/>
              <a:gd name="connsiteX1" fmla="*/ 13538051 w 13538051"/>
              <a:gd name="connsiteY1" fmla="*/ 0 h 13750954"/>
              <a:gd name="connsiteX2" fmla="*/ 13524196 w 13538051"/>
              <a:gd name="connsiteY2" fmla="*/ 13741527 h 13750954"/>
              <a:gd name="connsiteX3" fmla="*/ 0 w 13538051"/>
              <a:gd name="connsiteY3" fmla="*/ 13750954 h 13750954"/>
              <a:gd name="connsiteX4" fmla="*/ 3921408 w 13538051"/>
              <a:gd name="connsiteY4" fmla="*/ 11239 h 13750954"/>
              <a:gd name="connsiteX0" fmla="*/ 3959115 w 13575758"/>
              <a:gd name="connsiteY0" fmla="*/ 11239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59115 w 13575758"/>
              <a:gd name="connsiteY4" fmla="*/ 11239 h 13760381"/>
              <a:gd name="connsiteX0" fmla="*/ 3949688 w 13575758"/>
              <a:gd name="connsiteY0" fmla="*/ 1812 h 13760381"/>
              <a:gd name="connsiteX1" fmla="*/ 13575758 w 13575758"/>
              <a:gd name="connsiteY1" fmla="*/ 0 h 13760381"/>
              <a:gd name="connsiteX2" fmla="*/ 13561903 w 13575758"/>
              <a:gd name="connsiteY2" fmla="*/ 13741527 h 13760381"/>
              <a:gd name="connsiteX3" fmla="*/ 0 w 13575758"/>
              <a:gd name="connsiteY3" fmla="*/ 13760381 h 13760381"/>
              <a:gd name="connsiteX4" fmla="*/ 3949688 w 13575758"/>
              <a:gd name="connsiteY4" fmla="*/ 1812 h 13760381"/>
              <a:gd name="connsiteX0" fmla="*/ 3949688 w 13561907"/>
              <a:gd name="connsiteY0" fmla="*/ 0 h 13758569"/>
              <a:gd name="connsiteX1" fmla="*/ 9577916 w 13561907"/>
              <a:gd name="connsiteY1" fmla="*/ 1274095 h 13758569"/>
              <a:gd name="connsiteX2" fmla="*/ 13561903 w 13561907"/>
              <a:gd name="connsiteY2" fmla="*/ 13739715 h 13758569"/>
              <a:gd name="connsiteX3" fmla="*/ 0 w 13561907"/>
              <a:gd name="connsiteY3" fmla="*/ 13758569 h 13758569"/>
              <a:gd name="connsiteX4" fmla="*/ 3949688 w 13561907"/>
              <a:gd name="connsiteY4" fmla="*/ 0 h 13758569"/>
              <a:gd name="connsiteX0" fmla="*/ 3949688 w 13561905"/>
              <a:gd name="connsiteY0" fmla="*/ 23077 h 13781646"/>
              <a:gd name="connsiteX1" fmla="*/ 8195684 w 13561905"/>
              <a:gd name="connsiteY1" fmla="*/ 0 h 13781646"/>
              <a:gd name="connsiteX2" fmla="*/ 13561903 w 13561905"/>
              <a:gd name="connsiteY2" fmla="*/ 13762792 h 13781646"/>
              <a:gd name="connsiteX3" fmla="*/ 0 w 13561905"/>
              <a:gd name="connsiteY3" fmla="*/ 13781646 h 13781646"/>
              <a:gd name="connsiteX4" fmla="*/ 3949688 w 13561905"/>
              <a:gd name="connsiteY4" fmla="*/ 23077 h 13781646"/>
              <a:gd name="connsiteX0" fmla="*/ 3949688 w 8195684"/>
              <a:gd name="connsiteY0" fmla="*/ 23077 h 13781646"/>
              <a:gd name="connsiteX1" fmla="*/ 8195684 w 8195684"/>
              <a:gd name="connsiteY1" fmla="*/ 0 h 13781646"/>
              <a:gd name="connsiteX2" fmla="*/ 7097308 w 8195684"/>
              <a:gd name="connsiteY2" fmla="*/ 12720801 h 13781646"/>
              <a:gd name="connsiteX3" fmla="*/ 0 w 8195684"/>
              <a:gd name="connsiteY3" fmla="*/ 13781646 h 13781646"/>
              <a:gd name="connsiteX4" fmla="*/ 3949688 w 8195684"/>
              <a:gd name="connsiteY4" fmla="*/ 23077 h 13781646"/>
              <a:gd name="connsiteX0" fmla="*/ 3949688 w 8224749"/>
              <a:gd name="connsiteY0" fmla="*/ 23077 h 13805322"/>
              <a:gd name="connsiteX1" fmla="*/ 8195684 w 8224749"/>
              <a:gd name="connsiteY1" fmla="*/ 0 h 13805322"/>
              <a:gd name="connsiteX2" fmla="*/ 8224359 w 8224749"/>
              <a:gd name="connsiteY2" fmla="*/ 13805322 h 13805322"/>
              <a:gd name="connsiteX3" fmla="*/ 0 w 8224749"/>
              <a:gd name="connsiteY3" fmla="*/ 13781646 h 13805322"/>
              <a:gd name="connsiteX4" fmla="*/ 3949688 w 8224749"/>
              <a:gd name="connsiteY4" fmla="*/ 23077 h 1380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749" h="13805322">
                <a:moveTo>
                  <a:pt x="3949688" y="23077"/>
                </a:moveTo>
                <a:lnTo>
                  <a:pt x="8195684" y="0"/>
                </a:lnTo>
                <a:cubicBezTo>
                  <a:pt x="8191066" y="4580509"/>
                  <a:pt x="8228977" y="9224813"/>
                  <a:pt x="8224359" y="13805322"/>
                </a:cubicBezTo>
                <a:lnTo>
                  <a:pt x="0" y="13781646"/>
                </a:lnTo>
                <a:lnTo>
                  <a:pt x="3949688" y="23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16" name="Titel">
            <a:extLst>
              <a:ext uri="{FF2B5EF4-FFF2-40B4-BE49-F238E27FC236}">
                <a16:creationId xmlns:a16="http://schemas.microsoft.com/office/drawing/2014/main" id="{A6E3C1C0-BE16-A041-BFF1-581A9C25E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7522" y="2495806"/>
            <a:ext cx="15032866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15" name="Bovenkop">
            <a:extLst>
              <a:ext uri="{FF2B5EF4-FFF2-40B4-BE49-F238E27FC236}">
                <a16:creationId xmlns:a16="http://schemas.microsoft.com/office/drawing/2014/main" id="{E22281ED-6E2C-E14A-8AC4-9866DA42B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085" y="1449990"/>
            <a:ext cx="14968773" cy="9468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400" b="0" i="0" u="sng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nl-NL" dirty="0" err="1"/>
              <a:t>Placeholder</a:t>
            </a:r>
            <a:r>
              <a:rPr lang="nl-NL" dirty="0"/>
              <a:t> bovenkop</a:t>
            </a:r>
          </a:p>
        </p:txBody>
      </p:sp>
    </p:spTree>
    <p:extLst>
      <p:ext uri="{BB962C8B-B14F-4D97-AF65-F5344CB8AC3E}">
        <p14:creationId xmlns:p14="http://schemas.microsoft.com/office/powerpoint/2010/main" val="277054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stijl van de titel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8787" y="5607640"/>
            <a:ext cx="11443957" cy="619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Voettekst"/>
          <p:cNvSpPr>
            <a:spLocks noGrp="1"/>
          </p:cNvSpPr>
          <p:nvPr>
            <p:ph type="ftr" sz="quarter" idx="3"/>
          </p:nvPr>
        </p:nvSpPr>
        <p:spPr>
          <a:xfrm>
            <a:off x="4520678" y="12712701"/>
            <a:ext cx="64844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Paginanummer"/>
          <p:cNvSpPr>
            <a:spLocks noGrp="1"/>
          </p:cNvSpPr>
          <p:nvPr>
            <p:ph type="sldNum" sz="quarter" idx="4"/>
          </p:nvPr>
        </p:nvSpPr>
        <p:spPr>
          <a:xfrm>
            <a:off x="2539535" y="12712701"/>
            <a:ext cx="16075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61A81-E545-3C41-97A5-08DA8ED0F4C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087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0" r:id="rId3"/>
    <p:sldLayoutId id="2147483681" r:id="rId4"/>
    <p:sldLayoutId id="2147483672" r:id="rId5"/>
    <p:sldLayoutId id="2147483682" r:id="rId6"/>
    <p:sldLayoutId id="2147483683" r:id="rId7"/>
    <p:sldLayoutId id="2147483684" r:id="rId8"/>
    <p:sldLayoutId id="2147483662" r:id="rId9"/>
    <p:sldLayoutId id="2147483685" r:id="rId10"/>
    <p:sldLayoutId id="2147483686" r:id="rId11"/>
    <p:sldLayoutId id="2147483687" r:id="rId12"/>
    <p:sldLayoutId id="2147483673" r:id="rId13"/>
    <p:sldLayoutId id="2147483688" r:id="rId14"/>
    <p:sldLayoutId id="2147483689" r:id="rId15"/>
    <p:sldLayoutId id="2147483690" r:id="rId16"/>
    <p:sldLayoutId id="2147483694" r:id="rId17"/>
    <p:sldLayoutId id="2147483674" r:id="rId18"/>
    <p:sldLayoutId id="2147483695" r:id="rId19"/>
    <p:sldLayoutId id="2147483696" r:id="rId20"/>
    <p:sldLayoutId id="2147483697" r:id="rId21"/>
    <p:sldLayoutId id="2147483667" r:id="rId22"/>
    <p:sldLayoutId id="2147483691" r:id="rId23"/>
    <p:sldLayoutId id="2147483692" r:id="rId24"/>
    <p:sldLayoutId id="2147483693" r:id="rId25"/>
    <p:sldLayoutId id="2147483675" r:id="rId26"/>
    <p:sldLayoutId id="2147483698" r:id="rId27"/>
    <p:sldLayoutId id="2147483699" r:id="rId28"/>
    <p:sldLayoutId id="2147483700" r:id="rId29"/>
    <p:sldLayoutId id="2147483676" r:id="rId30"/>
    <p:sldLayoutId id="2147483701" r:id="rId31"/>
    <p:sldLayoutId id="2147483702" r:id="rId32"/>
    <p:sldLayoutId id="2147483703" r:id="rId33"/>
    <p:sldLayoutId id="2147483677" r:id="rId34"/>
    <p:sldLayoutId id="2147483704" r:id="rId35"/>
    <p:sldLayoutId id="2147483705" r:id="rId36"/>
    <p:sldLayoutId id="2147483706" r:id="rId37"/>
    <p:sldLayoutId id="2147483678" r:id="rId38"/>
    <p:sldLayoutId id="2147483707" r:id="rId39"/>
    <p:sldLayoutId id="2147483708" r:id="rId40"/>
    <p:sldLayoutId id="2147483709" r:id="rId41"/>
  </p:sldLayoutIdLst>
  <p:hf sldNum="0" hdr="0" ftr="0" dt="0"/>
  <p:txStyles>
    <p:titleStyle>
      <a:lvl1pPr algn="l" defTabSz="1828800" rtl="0" eaLnBrk="1" latinLnBrk="0" hangingPunct="1">
        <a:lnSpc>
          <a:spcPts val="9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FE_1EA02ECA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4_C0F35A0F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A0FA1AE-F3A9-4F5F-96E2-EBA2D72947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75" r="675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D2025E-F671-4B8F-B710-921EC163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3154" y="8270243"/>
            <a:ext cx="9285510" cy="4734557"/>
          </a:xfrm>
        </p:spPr>
        <p:txBody>
          <a:bodyPr>
            <a:normAutofit lnSpcReduction="10000"/>
          </a:bodyPr>
          <a:lstStyle/>
          <a:p>
            <a:r>
              <a:rPr lang="nl-NL" sz="8000" u="none" dirty="0"/>
              <a:t>Twomes</a:t>
            </a:r>
            <a:endParaRPr lang="nl-NL" sz="8000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nl-NL" sz="4400" u="none" dirty="0" err="1"/>
              <a:t>Results</a:t>
            </a:r>
            <a:r>
              <a:rPr lang="nl-NL" sz="4400" u="none" dirty="0"/>
              <a:t> </a:t>
            </a:r>
            <a:r>
              <a:rPr lang="nl-NL" sz="4400" u="none" dirty="0" err="1"/>
              <a:t>from</a:t>
            </a:r>
            <a:r>
              <a:rPr lang="nl-NL" sz="4400" u="none" dirty="0"/>
              <a:t> data analysis</a:t>
            </a:r>
          </a:p>
          <a:p>
            <a:br>
              <a:rPr lang="nl-NL" sz="3800" b="0" i="1" u="none" dirty="0"/>
            </a:br>
            <a:r>
              <a:rPr lang="nl-NL" sz="3600" b="0" i="1" u="none" dirty="0"/>
              <a:t>Henri ter Hofte, Hossein Rahmani</a:t>
            </a:r>
          </a:p>
          <a:p>
            <a:r>
              <a:rPr lang="nl-NL" sz="3600" b="0" i="1" u="none" dirty="0"/>
              <a:t>Research Group Energy </a:t>
            </a:r>
            <a:r>
              <a:rPr lang="nl-NL" sz="3600" b="0" i="1" u="none" dirty="0" err="1"/>
              <a:t>Transition</a:t>
            </a:r>
            <a:endParaRPr lang="nl-NL" sz="3600" b="0" i="1" u="none" dirty="0"/>
          </a:p>
          <a:p>
            <a:r>
              <a:rPr lang="nl-NL" sz="3600" b="0" i="1" u="none" dirty="0"/>
              <a:t>Windesheim University of </a:t>
            </a:r>
            <a:r>
              <a:rPr lang="nl-NL" sz="3600" b="0" i="1" u="none" dirty="0" err="1"/>
              <a:t>Applied</a:t>
            </a:r>
            <a:r>
              <a:rPr lang="nl-NL" sz="3600" b="0" i="1" u="none" dirty="0"/>
              <a:t> Sciences</a:t>
            </a:r>
          </a:p>
          <a:p>
            <a:endParaRPr lang="nl-N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A6688-EACD-289B-462E-D74729D84716}"/>
              </a:ext>
            </a:extLst>
          </p:cNvPr>
          <p:cNvGrpSpPr/>
          <p:nvPr/>
        </p:nvGrpSpPr>
        <p:grpSpPr>
          <a:xfrm>
            <a:off x="5283201" y="1503680"/>
            <a:ext cx="5953760" cy="7499684"/>
            <a:chOff x="1290238" y="2917368"/>
            <a:chExt cx="6863133" cy="73716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35C3CC-5502-9FA9-5A93-B5E9A285F8BE}"/>
                </a:ext>
              </a:extLst>
            </p:cNvPr>
            <p:cNvGrpSpPr/>
            <p:nvPr/>
          </p:nvGrpSpPr>
          <p:grpSpPr>
            <a:xfrm>
              <a:off x="1290238" y="2917368"/>
              <a:ext cx="6852276" cy="7371600"/>
              <a:chOff x="5994035" y="361239"/>
              <a:chExt cx="11539569" cy="13292761"/>
            </a:xfrm>
          </p:grpSpPr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5F25394C-3092-507F-9B70-F0C518A3D6CA}"/>
                  </a:ext>
                </a:extLst>
              </p:cNvPr>
              <p:cNvSpPr/>
              <p:nvPr/>
            </p:nvSpPr>
            <p:spPr>
              <a:xfrm>
                <a:off x="6012322" y="361239"/>
                <a:ext cx="11521277" cy="3521773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1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4FDF3A-64A0-CB3F-3223-FAC0B27CE4F5}"/>
                  </a:ext>
                </a:extLst>
              </p:cNvPr>
              <p:cNvSpPr/>
              <p:nvPr/>
            </p:nvSpPr>
            <p:spPr>
              <a:xfrm>
                <a:off x="6012323" y="3921190"/>
                <a:ext cx="4608512" cy="8640892"/>
              </a:xfrm>
              <a:prstGeom prst="rect">
                <a:avLst/>
              </a:prstGeom>
              <a:solidFill>
                <a:srgbClr val="1EBCC5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transmission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infiltration</a:t>
                </a:r>
                <a:b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</a:b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ventilation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32317EC-1A42-7A2F-79D9-FB3DE8BBEF8B}"/>
                  </a:ext>
                </a:extLst>
              </p:cNvPr>
              <p:cNvSpPr/>
              <p:nvPr/>
            </p:nvSpPr>
            <p:spPr>
              <a:xfrm>
                <a:off x="12925091" y="3921190"/>
                <a:ext cx="4608512" cy="5788800"/>
              </a:xfrm>
              <a:prstGeom prst="rect">
                <a:avLst/>
              </a:prstGeom>
              <a:solidFill>
                <a:srgbClr val="F16682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heating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BC9FA29-4758-5E3F-FF6D-3F0D5E86EA21}"/>
                  </a:ext>
                </a:extLst>
              </p:cNvPr>
              <p:cNvSpPr/>
              <p:nvPr/>
            </p:nvSpPr>
            <p:spPr>
              <a:xfrm>
                <a:off x="12925092" y="9710882"/>
                <a:ext cx="4608512" cy="1900800"/>
              </a:xfrm>
              <a:prstGeom prst="rect">
                <a:avLst/>
              </a:prstGeom>
              <a:solidFill>
                <a:srgbClr val="B1D249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solar</a:t>
                </a:r>
                <a:r>
                  <a:rPr lang="nl-NL" sz="2000" dirty="0">
                    <a:latin typeface="Roboto" panose="020B0604020202020204" charset="0"/>
                    <a:ea typeface="Roboto" panose="020B0604020202020204" charset="0"/>
                  </a:rPr>
                  <a:t> </a:t>
                </a:r>
                <a:r>
                  <a:rPr lang="nl-NL" sz="2000" dirty="0" err="1">
                    <a:latin typeface="Roboto" panose="020B0604020202020204" charset="0"/>
                    <a:ea typeface="Roboto" panose="020B0604020202020204" charset="0"/>
                  </a:rPr>
                  <a:t>irradiation</a:t>
                </a:r>
                <a:endParaRPr lang="en-US" sz="2000" dirty="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058387-D224-5BC8-E23A-8B5AD0D0B9A6}"/>
                  </a:ext>
                </a:extLst>
              </p:cNvPr>
              <p:cNvSpPr/>
              <p:nvPr/>
            </p:nvSpPr>
            <p:spPr>
              <a:xfrm>
                <a:off x="12925091" y="11611681"/>
                <a:ext cx="4608513" cy="950399"/>
              </a:xfrm>
              <a:prstGeom prst="rect">
                <a:avLst/>
              </a:prstGeom>
              <a:solidFill>
                <a:srgbClr val="D5E05B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‘</a:t>
                </a:r>
                <a:r>
                  <a:rPr lang="nl-NL" sz="2000" err="1">
                    <a:latin typeface="Roboto" panose="020B0604020202020204" charset="0"/>
                    <a:ea typeface="Roboto" panose="020B0604020202020204" charset="0"/>
                  </a:rPr>
                  <a:t>internal</a:t>
                </a:r>
                <a:r>
                  <a:rPr lang="nl-NL" sz="2000">
                    <a:latin typeface="Roboto" panose="020B0604020202020204" charset="0"/>
                    <a:ea typeface="Roboto" panose="020B0604020202020204" charset="0"/>
                  </a:rPr>
                  <a:t>’ heat</a:t>
                </a:r>
                <a:endParaRPr lang="en-US" sz="2000"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BA79FA2-B847-6086-5BCF-711EBF835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12562082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2C7B20-DDCF-B556-4678-56E6C8221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323" y="3921194"/>
                <a:ext cx="11521280" cy="0"/>
              </a:xfrm>
              <a:prstGeom prst="line">
                <a:avLst/>
              </a:prstGeom>
              <a:ln w="38100">
                <a:solidFill>
                  <a:srgbClr val="0E30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6E0ED6-DA6A-FEB9-A7E0-707C93AD5D98}"/>
                  </a:ext>
                </a:extLst>
              </p:cNvPr>
              <p:cNvSpPr txBox="1"/>
              <p:nvPr/>
            </p:nvSpPr>
            <p:spPr>
              <a:xfrm>
                <a:off x="5994035" y="12672048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00B0F0"/>
                    </a:solidFill>
                    <a:latin typeface="Roboto" panose="020B0604020202020204" charset="0"/>
                    <a:ea typeface="Roboto" panose="020B0604020202020204" charset="0"/>
                  </a:rPr>
                  <a:t>loss</a:t>
                </a:r>
                <a:endParaRPr lang="en-US" sz="2000">
                  <a:solidFill>
                    <a:srgbClr val="00B0F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7214D2-08D6-D4D5-F9D5-E4D85A9930AC}"/>
                  </a:ext>
                </a:extLst>
              </p:cNvPr>
              <p:cNvSpPr txBox="1"/>
              <p:nvPr/>
            </p:nvSpPr>
            <p:spPr>
              <a:xfrm>
                <a:off x="12906805" y="12671537"/>
                <a:ext cx="4608513" cy="981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2000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heat </a:t>
                </a:r>
                <a:r>
                  <a:rPr lang="nl-NL" sz="2000" err="1">
                    <a:solidFill>
                      <a:srgbClr val="F16682"/>
                    </a:solidFill>
                    <a:latin typeface="Roboto" panose="020B0604020202020204" charset="0"/>
                    <a:ea typeface="Roboto" panose="020B0604020202020204" charset="0"/>
                  </a:rPr>
                  <a:t>gain</a:t>
                </a:r>
                <a:endParaRPr lang="en-US" sz="2000">
                  <a:solidFill>
                    <a:srgbClr val="F16682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B9BA28-256D-B7A9-6AE5-9516ED29B1D9}"/>
                </a:ext>
              </a:extLst>
            </p:cNvPr>
            <p:cNvSpPr/>
            <p:nvPr/>
          </p:nvSpPr>
          <p:spPr>
            <a:xfrm>
              <a:off x="5405947" y="4364489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FC90DF-5002-DD40-1A10-CCA47E774561}"/>
                </a:ext>
              </a:extLst>
            </p:cNvPr>
            <p:cNvSpPr/>
            <p:nvPr/>
          </p:nvSpPr>
          <p:spPr>
            <a:xfrm>
              <a:off x="5416804" y="4891905"/>
              <a:ext cx="2736567" cy="527051"/>
            </a:xfrm>
            <a:prstGeom prst="rect">
              <a:avLst/>
            </a:prstGeom>
            <a:noFill/>
            <a:ln w="19050">
              <a:solidFill>
                <a:srgbClr val="FFFF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B0604020202020204" charset="0"/>
                <a:ea typeface="Robot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0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[h]; </a:t>
            </a:r>
            <a:r>
              <a:rPr lang="nl-NL" dirty="0" err="1"/>
              <a:t>multi</a:t>
            </a:r>
            <a:r>
              <a:rPr lang="nl-NL" dirty="0"/>
              <a:t>-week </a:t>
            </a:r>
            <a:r>
              <a:rPr lang="nl-NL" dirty="0" err="1"/>
              <a:t>average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56056"/>
            <a:ext cx="20074329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39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0F6F-F1D8-4050-B5AB-8B4BABFAF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187992"/>
              </p:ext>
            </p:extLst>
          </p:nvPr>
        </p:nvGraphicFramePr>
        <p:xfrm>
          <a:off x="1231899" y="3928187"/>
          <a:ext cx="21967752" cy="7797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3327">
                  <a:extLst>
                    <a:ext uri="{9D8B030D-6E8A-4147-A177-3AD203B41FA5}">
                      <a16:colId xmlns:a16="http://schemas.microsoft.com/office/drawing/2014/main" val="2403187281"/>
                    </a:ext>
                  </a:extLst>
                </a:gridCol>
                <a:gridCol w="3638144">
                  <a:extLst>
                    <a:ext uri="{9D8B030D-6E8A-4147-A177-3AD203B41FA5}">
                      <a16:colId xmlns:a16="http://schemas.microsoft.com/office/drawing/2014/main" val="4284909027"/>
                    </a:ext>
                  </a:extLst>
                </a:gridCol>
                <a:gridCol w="13093430">
                  <a:extLst>
                    <a:ext uri="{9D8B030D-6E8A-4147-A177-3AD203B41FA5}">
                      <a16:colId xmlns:a16="http://schemas.microsoft.com/office/drawing/2014/main" val="563871663"/>
                    </a:ext>
                  </a:extLst>
                </a:gridCol>
                <a:gridCol w="3082851">
                  <a:extLst>
                    <a:ext uri="{9D8B030D-6E8A-4147-A177-3AD203B41FA5}">
                      <a16:colId xmlns:a16="http://schemas.microsoft.com/office/drawing/2014/main" val="4066702045"/>
                    </a:ext>
                  </a:extLst>
                </a:gridCol>
              </a:tblGrid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symbol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scope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parameter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unit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22920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heat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W/K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4578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inertia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828800" rtl="0" eaLnBrk="1" fontAlgn="t" latinLnBrk="0" hangingPunct="1"/>
                      <a:r>
                        <a:rPr lang="nl-NL" sz="400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 (h)</a:t>
                      </a:r>
                      <a:endParaRPr lang="nl-NL" sz="400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29317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endParaRPr lang="nl-NL" sz="3600" b="0" i="0" u="none" strike="noStrike" baseline="-500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mass</a:t>
                      </a: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nl-NL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r>
                        <a:rPr lang="nl-NL" sz="4000" u="none" strike="noStrike" baseline="-500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= H 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l-GR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r>
                        <a:rPr lang="nl-NL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J/K (Wh/K)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27911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apparent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area (</a:t>
                      </a:r>
                      <a:r>
                        <a:rPr lang="nl-NL" sz="4000" u="none" strike="noStrike" dirty="0" err="1">
                          <a:effectLst/>
                        </a:rPr>
                        <a:t>imaginary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horizontal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in roof)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  <a:r>
                        <a:rPr lang="nl-NL" sz="4000" u="none" strike="noStrike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4284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</a:t>
                      </a:r>
                      <a:r>
                        <a:rPr lang="nl-NL" sz="4000" u="none" strike="noStrike" baseline="-50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maximum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power (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boiler+distribution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47067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η</a:t>
                      </a:r>
                      <a:r>
                        <a:rPr lang="nl-NL" sz="4000" u="none" strike="noStrike" baseline="-500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s;CH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central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efficiency (superior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977733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</a:t>
                      </a:r>
                      <a:r>
                        <a:rPr lang="nl-NL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4000" b="0" u="none" strike="noStrike" baseline="-5000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set;h;d</a:t>
                      </a:r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comfort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needs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weekly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thermostat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setpoints (home/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away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asleep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K‧s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05548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 WP3: Data Analysis &amp; 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 parameters we </a:t>
            </a:r>
            <a:r>
              <a:rPr lang="nl-NL" dirty="0" err="1">
                <a:solidFill>
                  <a:srgbClr val="B1D249"/>
                </a:solidFill>
              </a:rPr>
              <a:t>wanted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to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learn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6FB6106-674E-4E8B-E377-0DCC7B0754E1}"/>
              </a:ext>
            </a:extLst>
          </p:cNvPr>
          <p:cNvSpPr/>
          <p:nvPr/>
        </p:nvSpPr>
        <p:spPr>
          <a:xfrm>
            <a:off x="0" y="0"/>
            <a:ext cx="24387176" cy="13716000"/>
          </a:xfrm>
          <a:custGeom>
            <a:avLst/>
            <a:gdLst>
              <a:gd name="connsiteX0" fmla="*/ 1231899 w 24387176"/>
              <a:gd name="connsiteY0" fmla="*/ 3928187 h 13716000"/>
              <a:gd name="connsiteX1" fmla="*/ 1231899 w 24387176"/>
              <a:gd name="connsiteY1" fmla="*/ 8839200 h 13716000"/>
              <a:gd name="connsiteX2" fmla="*/ 23155276 w 24387176"/>
              <a:gd name="connsiteY2" fmla="*/ 883920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31899" y="3928187"/>
                </a:moveTo>
                <a:lnTo>
                  <a:pt x="1231899" y="8839200"/>
                </a:lnTo>
                <a:lnTo>
                  <a:pt x="23155276" y="883920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03CF44-EEA7-23A0-C37D-1071B23C3FCF}"/>
              </a:ext>
            </a:extLst>
          </p:cNvPr>
          <p:cNvSpPr/>
          <p:nvPr/>
        </p:nvSpPr>
        <p:spPr>
          <a:xfrm>
            <a:off x="22187" y="0"/>
            <a:ext cx="24387176" cy="13716000"/>
          </a:xfrm>
          <a:custGeom>
            <a:avLst/>
            <a:gdLst>
              <a:gd name="connsiteX0" fmla="*/ 1209086 w 24387176"/>
              <a:gd name="connsiteY0" fmla="*/ 3928187 h 13716000"/>
              <a:gd name="connsiteX1" fmla="*/ 1209086 w 24387176"/>
              <a:gd name="connsiteY1" fmla="*/ 7791450 h 13716000"/>
              <a:gd name="connsiteX2" fmla="*/ 23155276 w 24387176"/>
              <a:gd name="connsiteY2" fmla="*/ 779145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09086" y="3928187"/>
                </a:moveTo>
                <a:lnTo>
                  <a:pt x="1209086" y="7791450"/>
                </a:lnTo>
                <a:lnTo>
                  <a:pt x="23155276" y="779145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24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D31262-E30E-527F-4FE5-FA926EE85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9085" y="4569237"/>
            <a:ext cx="19119549" cy="7688072"/>
          </a:xfrm>
          <a:prstGeom prst="rect">
            <a:avLst/>
          </a:prstGeom>
          <a:ln cap="flat">
            <a:prstDash val="solid"/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A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]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l-GR" sz="49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sz="4900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) / </a:t>
            </a:r>
            <a:r>
              <a:rPr lang="nl-NL" sz="4900" dirty="0">
                <a:solidFill>
                  <a:srgbClr val="B1D249"/>
                </a:solidFill>
              </a:rPr>
              <a:t>H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4900" dirty="0"/>
              <a:t>(</a:t>
            </a:r>
            <a:r>
              <a:rPr lang="nl-NL" sz="4900" dirty="0" err="1"/>
              <a:t>specific</a:t>
            </a:r>
            <a:r>
              <a:rPr lang="nl-NL" sz="4900" dirty="0"/>
              <a:t> heat </a:t>
            </a:r>
            <a:r>
              <a:rPr lang="nl-NL" sz="4900" dirty="0" err="1"/>
              <a:t>loss</a:t>
            </a:r>
            <a:r>
              <a:rPr lang="nl-NL" sz="4900" dirty="0"/>
              <a:t>) </a:t>
            </a:r>
            <a:r>
              <a:rPr lang="nl-NL" sz="4900" dirty="0" err="1"/>
              <a:t>also</a:t>
            </a:r>
            <a:r>
              <a:rPr lang="nl-NL" sz="4900" dirty="0"/>
              <a:t> </a:t>
            </a:r>
            <a:r>
              <a:rPr lang="nl-NL" sz="4900" dirty="0" err="1"/>
              <a:t>learnt</a:t>
            </a:r>
            <a:endParaRPr lang="nl-NL" sz="4900" dirty="0">
              <a:solidFill>
                <a:srgbClr val="B1D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1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(apparent </a:t>
            </a:r>
            <a:r>
              <a:rPr lang="nl-NL" sz="4900" dirty="0" err="1"/>
              <a:t>window</a:t>
            </a:r>
            <a:r>
              <a:rPr lang="nl-NL" sz="4900" dirty="0"/>
              <a:t> area) &amp; </a:t>
            </a:r>
            <a:r>
              <a:rPr lang="el-GR" sz="54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54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sz="5400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5400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sz="5400" u="none" strike="noStrike" dirty="0">
                <a:effectLst/>
                <a:sym typeface="Symbol" panose="05050102010706020507" pitchFamily="18" charset="2"/>
              </a:rPr>
              <a:t>) / </a:t>
            </a:r>
            <a:r>
              <a:rPr lang="nl-NL" sz="5400" dirty="0">
                <a:solidFill>
                  <a:srgbClr val="B1D249"/>
                </a:solidFill>
              </a:rPr>
              <a:t>H</a:t>
            </a:r>
            <a:r>
              <a:rPr lang="nl-NL" sz="5400" dirty="0"/>
              <a:t> </a:t>
            </a:r>
            <a:r>
              <a:rPr lang="nl-NL" sz="54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5400" dirty="0"/>
              <a:t>(</a:t>
            </a:r>
            <a:r>
              <a:rPr lang="nl-NL" sz="5400" dirty="0" err="1"/>
              <a:t>specific</a:t>
            </a:r>
            <a:r>
              <a:rPr lang="nl-NL" sz="5400" dirty="0"/>
              <a:t> heat </a:t>
            </a:r>
            <a:r>
              <a:rPr lang="nl-NL" sz="5400" dirty="0" err="1"/>
              <a:t>loss</a:t>
            </a:r>
            <a:r>
              <a:rPr lang="nl-NL" sz="5400" dirty="0"/>
              <a:t>) </a:t>
            </a:r>
            <a:r>
              <a:rPr lang="nl-NL" sz="4900" dirty="0" err="1"/>
              <a:t>also</a:t>
            </a:r>
            <a:r>
              <a:rPr lang="nl-NL" sz="4900" dirty="0"/>
              <a:t> </a:t>
            </a:r>
            <a:r>
              <a:rPr lang="nl-NL" sz="4900" dirty="0" err="1"/>
              <a:t>learnt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B044EC-D7F8-4A56-A2AD-BC93EE8F1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2913" y="4471138"/>
            <a:ext cx="20122778" cy="8086621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50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&amp; </a:t>
            </a:r>
            <a:r>
              <a:rPr lang="nl-NL" sz="4800" dirty="0">
                <a:solidFill>
                  <a:srgbClr val="B1D249"/>
                </a:solidFill>
              </a:rPr>
              <a:t>H</a:t>
            </a:r>
            <a:r>
              <a:rPr lang="nl-NL" sz="4800" dirty="0"/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sz="4800" dirty="0"/>
              <a:t>(</a:t>
            </a:r>
            <a:r>
              <a:rPr lang="nl-NL" sz="4800" dirty="0" err="1"/>
              <a:t>specific</a:t>
            </a:r>
            <a:r>
              <a:rPr lang="nl-NL" sz="4800" dirty="0"/>
              <a:t> heat </a:t>
            </a:r>
            <a:r>
              <a:rPr lang="nl-NL" sz="4800" dirty="0" err="1"/>
              <a:t>loss</a:t>
            </a:r>
            <a:r>
              <a:rPr lang="nl-NL" sz="4800" dirty="0"/>
              <a:t>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2839" y="4456056"/>
            <a:ext cx="19992170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27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each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week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one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dot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61568"/>
            <a:ext cx="20074329" cy="8036345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0938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[h]; </a:t>
            </a:r>
            <a:r>
              <a:rPr lang="nl-NL" dirty="0" err="1"/>
              <a:t>multi</a:t>
            </a:r>
            <a:r>
              <a:rPr lang="nl-NL" dirty="0"/>
              <a:t>-week </a:t>
            </a:r>
            <a:r>
              <a:rPr lang="nl-NL" dirty="0" err="1"/>
              <a:t>average</a:t>
            </a:r>
            <a:br>
              <a:rPr lang="nl-NL" dirty="0"/>
            </a:br>
            <a:r>
              <a:rPr lang="nl-NL" sz="4800" dirty="0">
                <a:solidFill>
                  <a:srgbClr val="B1D249"/>
                </a:solidFill>
              </a:rPr>
              <a:t>A</a:t>
            </a:r>
            <a:r>
              <a:rPr lang="nl-NL" sz="4800" dirty="0">
                <a:solidFill>
                  <a:srgbClr val="1EBCC5"/>
                </a:solidFill>
              </a:rPr>
              <a:t> 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8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8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800" dirty="0"/>
              <a:t> (apparent </a:t>
            </a:r>
            <a:r>
              <a:rPr lang="nl-NL" sz="4800" dirty="0" err="1"/>
              <a:t>window</a:t>
            </a:r>
            <a:r>
              <a:rPr lang="nl-NL" sz="4800" dirty="0"/>
              <a:t> area) </a:t>
            </a:r>
            <a:r>
              <a:rPr lang="nl-NL" sz="4800" dirty="0" err="1"/>
              <a:t>also</a:t>
            </a:r>
            <a:r>
              <a:rPr lang="nl-NL" sz="4800" dirty="0"/>
              <a:t> </a:t>
            </a:r>
            <a:r>
              <a:rPr lang="nl-NL" sz="4800" dirty="0" err="1"/>
              <a:t>learnt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62426" y="4456056"/>
            <a:ext cx="19512997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26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= 6,0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3D798261-C3E8-76D7-10F0-7EE745CDE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5" y="4981074"/>
            <a:ext cx="15220769" cy="74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7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= 6,0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sz="4900" dirty="0">
              <a:solidFill>
                <a:srgbClr val="B1D249"/>
              </a:solidFill>
            </a:endParaRP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42AB31AC-69A9-E3ED-BEE7-D4689E59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5" y="4571986"/>
            <a:ext cx="16017031" cy="781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7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/>
          <a:lstStyle/>
          <a:p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A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dirty="0"/>
              <a:t> (</a:t>
            </a:r>
            <a:r>
              <a:rPr lang="nl-NL" dirty="0" err="1"/>
              <a:t>window</a:t>
            </a:r>
            <a:r>
              <a:rPr lang="nl-NL" dirty="0"/>
              <a:t> </a:t>
            </a:r>
            <a:r>
              <a:rPr lang="nl-NL" dirty="0" err="1"/>
              <a:t>aperture</a:t>
            </a:r>
            <a:r>
              <a:rPr lang="nl-NL" dirty="0"/>
              <a:t>)</a:t>
            </a: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C00494CA-C968-F286-6E33-E65FE2FEA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84" y="4601496"/>
            <a:ext cx="15694777" cy="76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8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</a:t>
            </a:r>
            <a:r>
              <a:rPr lang="nl-NL" dirty="0" err="1">
                <a:solidFill>
                  <a:srgbClr val="B1D249"/>
                </a:solidFill>
              </a:rPr>
              <a:t>weather</a:t>
            </a:r>
            <a:r>
              <a:rPr lang="nl-NL" dirty="0">
                <a:solidFill>
                  <a:srgbClr val="B1D249"/>
                </a:solidFill>
              </a:rPr>
              <a:t> in Assendorp, Zwolle</a:t>
            </a:r>
            <a:endParaRPr lang="nl-NL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E09B29B-00DA-3627-699D-4E46059CE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93" t="11674" r="4719" b="7194"/>
          <a:stretch/>
        </p:blipFill>
        <p:spPr>
          <a:xfrm>
            <a:off x="1209085" y="3827354"/>
            <a:ext cx="20428249" cy="9119720"/>
          </a:xfrm>
        </p:spPr>
      </p:pic>
    </p:spTree>
    <p:extLst>
      <p:ext uri="{BB962C8B-B14F-4D97-AF65-F5344CB8AC3E}">
        <p14:creationId xmlns:p14="http://schemas.microsoft.com/office/powerpoint/2010/main" val="36049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</a:t>
            </a:r>
            <a:r>
              <a:rPr lang="nl-NL" dirty="0"/>
              <a:t> </a:t>
            </a:r>
            <a:br>
              <a:rPr lang="nl-NL" dirty="0"/>
            </a:br>
            <a:r>
              <a:rPr lang="nl-NL" sz="4900" dirty="0" err="1"/>
              <a:t>together</a:t>
            </a:r>
            <a:r>
              <a:rPr lang="nl-NL" sz="4900" dirty="0"/>
              <a:t> </a:t>
            </a:r>
            <a:r>
              <a:rPr lang="nl-NL" sz="4900" dirty="0" err="1"/>
              <a:t>with</a:t>
            </a:r>
            <a:r>
              <a:rPr lang="nl-NL" sz="4900" dirty="0"/>
              <a:t> </a:t>
            </a:r>
            <a:r>
              <a:rPr lang="el-GR" sz="4900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sz="4900" u="none" strike="noStrike" dirty="0">
                <a:solidFill>
                  <a:schemeClr val="bg2"/>
                </a:solidFill>
                <a:effectLst/>
                <a:sym typeface="Symbol" panose="05050102010706020507" pitchFamily="18" charset="2"/>
              </a:rPr>
              <a:t> </a:t>
            </a:r>
            <a:r>
              <a:rPr lang="nl-NL" sz="4900" u="none" strike="noStrike" dirty="0">
                <a:effectLst/>
                <a:sym typeface="Symbol" panose="05050102010706020507" pitchFamily="18" charset="2"/>
              </a:rPr>
              <a:t>&amp;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FB173848-D7B9-8DEF-5E8E-033FE709D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22" y="4814260"/>
            <a:ext cx="15920607" cy="77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Berkum: 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dirty="0"/>
              <a:t> </a:t>
            </a:r>
            <a:br>
              <a:rPr lang="nl-NL" dirty="0"/>
            </a:br>
            <a:r>
              <a:rPr lang="nl-NL" sz="4900" dirty="0" err="1"/>
              <a:t>together</a:t>
            </a:r>
            <a:r>
              <a:rPr lang="nl-NL" sz="4900" dirty="0"/>
              <a:t> </a:t>
            </a:r>
            <a:r>
              <a:rPr lang="nl-NL" sz="4900" dirty="0" err="1"/>
              <a:t>with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H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[W/K]</a:t>
            </a:r>
            <a:r>
              <a:rPr lang="nl-NL" sz="4900" dirty="0"/>
              <a:t> </a:t>
            </a:r>
            <a:r>
              <a:rPr lang="nl-NL" sz="4900" dirty="0" err="1"/>
              <a:t>and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B1D249"/>
                </a:solidFill>
              </a:rPr>
              <a:t>A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F361FE9-C7EE-77E8-B383-AB7D29C5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22" y="4689987"/>
            <a:ext cx="15521606" cy="7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6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</a:t>
            </a:r>
            <a:r>
              <a:rPr lang="nl-NL" dirty="0" err="1">
                <a:solidFill>
                  <a:srgbClr val="B1D249"/>
                </a:solidFill>
              </a:rPr>
              <a:t>weather</a:t>
            </a:r>
            <a:r>
              <a:rPr lang="nl-NL" dirty="0">
                <a:solidFill>
                  <a:srgbClr val="B1D249"/>
                </a:solidFill>
              </a:rPr>
              <a:t> in Assendorp, Zwolle</a:t>
            </a:r>
            <a:endParaRPr lang="nl-NL" dirty="0"/>
          </a:p>
        </p:txBody>
      </p:sp>
      <p:pic>
        <p:nvPicPr>
          <p:cNvPr id="12" name="Content Placeholder 11" descr="Chart, histogram&#10;&#10;Description automatically generated">
            <a:extLst>
              <a:ext uri="{FF2B5EF4-FFF2-40B4-BE49-F238E27FC236}">
                <a16:creationId xmlns:a16="http://schemas.microsoft.com/office/drawing/2014/main" id="{023C60A8-F601-F5A5-59A1-32167F4E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26" t="11168" r="4069" b="7252"/>
          <a:stretch/>
        </p:blipFill>
        <p:spPr>
          <a:xfrm>
            <a:off x="1209085" y="4114800"/>
            <a:ext cx="21029123" cy="8956964"/>
          </a:xfrm>
        </p:spPr>
      </p:pic>
    </p:spTree>
    <p:extLst>
      <p:ext uri="{BB962C8B-B14F-4D97-AF65-F5344CB8AC3E}">
        <p14:creationId xmlns:p14="http://schemas.microsoft.com/office/powerpoint/2010/main" val="14350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Analysis: data fora single home single week</a:t>
            </a:r>
            <a:endParaRPr lang="nl-NL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23C60A8-F601-F5A5-59A1-32167F4E6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74" t="6150" r="1701" b="6150"/>
          <a:stretch/>
        </p:blipFill>
        <p:spPr>
          <a:xfrm>
            <a:off x="1731597" y="3462363"/>
            <a:ext cx="20671201" cy="9609401"/>
          </a:xfrm>
        </p:spPr>
      </p:pic>
    </p:spTree>
    <p:extLst>
      <p:ext uri="{BB962C8B-B14F-4D97-AF65-F5344CB8AC3E}">
        <p14:creationId xmlns:p14="http://schemas.microsoft.com/office/powerpoint/2010/main" val="359791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093E7-5C22-42C5-B84C-BB5CC74CC9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455B1D-5158-4385-98A0-2AC091D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nl-NL" dirty="0">
                <a:solidFill>
                  <a:srgbClr val="B1D249"/>
                </a:solidFill>
              </a:rPr>
              <a:t>Analysis </a:t>
            </a:r>
            <a:r>
              <a:rPr lang="nl-NL" dirty="0" err="1">
                <a:solidFill>
                  <a:srgbClr val="B1D249"/>
                </a:solidFill>
              </a:rPr>
              <a:t>results</a:t>
            </a:r>
            <a:br>
              <a:rPr lang="nl-NL" dirty="0">
                <a:solidFill>
                  <a:srgbClr val="B1D249"/>
                </a:solidFill>
              </a:rPr>
            </a:br>
            <a:r>
              <a:rPr lang="nl-NL" sz="4400" dirty="0">
                <a:solidFill>
                  <a:srgbClr val="B1D249"/>
                </a:solidFill>
              </a:rPr>
              <a:t>(</a:t>
            </a:r>
            <a:r>
              <a:rPr lang="nl-NL" sz="4400" dirty="0" err="1">
                <a:solidFill>
                  <a:srgbClr val="B1D249"/>
                </a:solidFill>
              </a:rPr>
              <a:t>example</a:t>
            </a:r>
            <a:r>
              <a:rPr lang="nl-NL" sz="4400" dirty="0">
                <a:solidFill>
                  <a:srgbClr val="B1D249"/>
                </a:solidFill>
              </a:rPr>
              <a:t>; Berkum data; 1 week)</a:t>
            </a:r>
            <a:endParaRPr lang="nl-NL" sz="4400" dirty="0"/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0E2C2AB2-4936-49FB-8C0B-C1A9828C2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02" t="8911" r="8729" b="5467"/>
          <a:stretch/>
        </p:blipFill>
        <p:spPr>
          <a:xfrm>
            <a:off x="2148967" y="4455574"/>
            <a:ext cx="17496359" cy="911421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6A1391-ADBC-8EA0-7CE8-5C29592FD3AD}"/>
              </a:ext>
            </a:extLst>
          </p:cNvPr>
          <p:cNvSpPr/>
          <p:nvPr/>
        </p:nvSpPr>
        <p:spPr>
          <a:xfrm>
            <a:off x="9720470" y="11220194"/>
            <a:ext cx="3379304" cy="1442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3814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4A0F6F-F1D8-4050-B5AB-8B4BABFAF3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835956"/>
              </p:ext>
            </p:extLst>
          </p:nvPr>
        </p:nvGraphicFramePr>
        <p:xfrm>
          <a:off x="1231899" y="3928187"/>
          <a:ext cx="21967752" cy="77976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53327">
                  <a:extLst>
                    <a:ext uri="{9D8B030D-6E8A-4147-A177-3AD203B41FA5}">
                      <a16:colId xmlns:a16="http://schemas.microsoft.com/office/drawing/2014/main" val="2403187281"/>
                    </a:ext>
                  </a:extLst>
                </a:gridCol>
                <a:gridCol w="3638144">
                  <a:extLst>
                    <a:ext uri="{9D8B030D-6E8A-4147-A177-3AD203B41FA5}">
                      <a16:colId xmlns:a16="http://schemas.microsoft.com/office/drawing/2014/main" val="4284909027"/>
                    </a:ext>
                  </a:extLst>
                </a:gridCol>
                <a:gridCol w="13093430">
                  <a:extLst>
                    <a:ext uri="{9D8B030D-6E8A-4147-A177-3AD203B41FA5}">
                      <a16:colId xmlns:a16="http://schemas.microsoft.com/office/drawing/2014/main" val="563871663"/>
                    </a:ext>
                  </a:extLst>
                </a:gridCol>
                <a:gridCol w="3082851">
                  <a:extLst>
                    <a:ext uri="{9D8B030D-6E8A-4147-A177-3AD203B41FA5}">
                      <a16:colId xmlns:a16="http://schemas.microsoft.com/office/drawing/2014/main" val="4066702045"/>
                    </a:ext>
                  </a:extLst>
                </a:gridCol>
              </a:tblGrid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symbol</a:t>
                      </a:r>
                      <a:endParaRPr lang="nl-NL" sz="40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scope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parameter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unit</a:t>
                      </a:r>
                      <a:endParaRPr lang="nl-NL" sz="40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22920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heat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loss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W/K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645784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inertia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828800" rtl="0" eaLnBrk="1" fontAlgn="t" latinLnBrk="0" hangingPunct="1"/>
                      <a:r>
                        <a:rPr lang="nl-NL" sz="400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 (h)</a:t>
                      </a:r>
                      <a:endParaRPr lang="nl-NL" sz="400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029317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36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endParaRPr lang="nl-NL" sz="3600" b="0" i="0" u="none" strike="noStrike" baseline="-500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40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thermal</a:t>
                      </a: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mass</a:t>
                      </a:r>
                      <a:r>
                        <a:rPr lang="nl-NL" sz="4000" b="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nl-NL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</a:t>
                      </a:r>
                      <a:r>
                        <a:rPr lang="nl-NL" sz="4000" u="none" strike="noStrike" baseline="-500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= H 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nl-NL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l-GR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τ</a:t>
                      </a:r>
                      <a:r>
                        <a:rPr lang="nl-NL" sz="4000" u="none" strike="noStrik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J/K (Wh/K)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327911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building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effectLst/>
                        </a:rPr>
                        <a:t>apparent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area (</a:t>
                      </a:r>
                      <a:r>
                        <a:rPr lang="nl-NL" sz="4000" u="none" strike="noStrike" dirty="0" err="1">
                          <a:effectLst/>
                        </a:rPr>
                        <a:t>imaginary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horizontal</a:t>
                      </a:r>
                      <a:r>
                        <a:rPr lang="nl-NL" sz="4000" u="none" strike="noStrike" dirty="0">
                          <a:effectLst/>
                        </a:rPr>
                        <a:t> </a:t>
                      </a:r>
                      <a:r>
                        <a:rPr lang="nl-NL" sz="4000" u="none" strike="noStrike" dirty="0" err="1">
                          <a:effectLst/>
                        </a:rPr>
                        <a:t>window</a:t>
                      </a:r>
                      <a:r>
                        <a:rPr lang="nl-NL" sz="4000" u="none" strike="noStrike" dirty="0">
                          <a:effectLst/>
                        </a:rPr>
                        <a:t> in roof)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</a:t>
                      </a:r>
                      <a:r>
                        <a:rPr lang="nl-NL" sz="4000" u="none" strike="noStrike" baseline="300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14284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</a:t>
                      </a:r>
                      <a:r>
                        <a:rPr lang="nl-NL" sz="4000" u="none" strike="noStrike" baseline="-5000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maximum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power (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boiler+distribution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470679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el-GR" sz="40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η</a:t>
                      </a:r>
                      <a:r>
                        <a:rPr lang="nl-NL" sz="4000" u="none" strike="noStrike" baseline="-500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s;CH</a:t>
                      </a:r>
                      <a:endParaRPr lang="nl-NL" sz="4000" b="0" i="0" u="none" strike="noStrike" baseline="-500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installation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central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heating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system efficiency (superior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%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977733"/>
                  </a:ext>
                </a:extLst>
              </a:tr>
              <a:tr h="974706">
                <a:tc>
                  <a:txBody>
                    <a:bodyPr/>
                    <a:lstStyle/>
                    <a:p>
                      <a:pPr algn="l" fontAlgn="t"/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&lt;</a:t>
                      </a:r>
                      <a:r>
                        <a:rPr lang="nl-NL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</a:t>
                      </a:r>
                      <a:r>
                        <a:rPr lang="nl-NL" sz="4000" b="0" u="none" strike="noStrike" baseline="-5000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set;h;d</a:t>
                      </a:r>
                      <a:r>
                        <a:rPr lang="nl-NL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&gt;</a:t>
                      </a:r>
                      <a:endParaRPr lang="nl-NL" sz="4000" b="0" i="0" u="none" strike="noStrike" baseline="-500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comfort </a:t>
                      </a:r>
                      <a:r>
                        <a:rPr lang="nl-NL" sz="4000" b="0" u="none" strike="noStrike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needs</a:t>
                      </a:r>
                      <a:endParaRPr lang="nl-NL" sz="40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weekly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thermostat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setpoints (home/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away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/</a:t>
                      </a:r>
                      <a:r>
                        <a:rPr lang="nl-NL" sz="4000" b="0" u="none" strike="noStrik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asleep</a:t>
                      </a:r>
                      <a:r>
                        <a:rPr lang="nl-NL" sz="4000" b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nl-NL" sz="40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l-NL" sz="4000" b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K‧s</a:t>
                      </a:r>
                      <a:endParaRPr lang="nl-NL" sz="4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055486"/>
                  </a:ext>
                </a:extLst>
              </a:tr>
            </a:tbl>
          </a:graphicData>
        </a:graphic>
      </p:graphicFrame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ECE168-4C1A-4211-A4E1-EDE6C92E2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Twomes WP3: Data Analysis &amp; Prediction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C07BA7-A5A3-47BF-979D-0D51D3A3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Model parameters we </a:t>
            </a:r>
            <a:r>
              <a:rPr lang="nl-NL" dirty="0" err="1">
                <a:solidFill>
                  <a:srgbClr val="B1D249"/>
                </a:solidFill>
              </a:rPr>
              <a:t>wanted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to</a:t>
            </a:r>
            <a:r>
              <a:rPr lang="nl-NL" dirty="0">
                <a:solidFill>
                  <a:srgbClr val="B1D249"/>
                </a:solidFill>
              </a:rPr>
              <a:t> </a:t>
            </a:r>
            <a:r>
              <a:rPr lang="nl-NL" dirty="0" err="1">
                <a:solidFill>
                  <a:srgbClr val="B1D249"/>
                </a:solidFill>
              </a:rPr>
              <a:t>learn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6DDDA2-A31E-529E-9F9B-B78173E42823}"/>
              </a:ext>
            </a:extLst>
          </p:cNvPr>
          <p:cNvSpPr/>
          <p:nvPr/>
        </p:nvSpPr>
        <p:spPr>
          <a:xfrm>
            <a:off x="-1" y="0"/>
            <a:ext cx="24387176" cy="13716000"/>
          </a:xfrm>
          <a:custGeom>
            <a:avLst/>
            <a:gdLst>
              <a:gd name="connsiteX0" fmla="*/ 1209086 w 24387176"/>
              <a:gd name="connsiteY0" fmla="*/ 3928187 h 13716000"/>
              <a:gd name="connsiteX1" fmla="*/ 1209086 w 24387176"/>
              <a:gd name="connsiteY1" fmla="*/ 7791450 h 13716000"/>
              <a:gd name="connsiteX2" fmla="*/ 23155276 w 24387176"/>
              <a:gd name="connsiteY2" fmla="*/ 7791450 h 13716000"/>
              <a:gd name="connsiteX3" fmla="*/ 23155276 w 24387176"/>
              <a:gd name="connsiteY3" fmla="*/ 3928187 h 13716000"/>
              <a:gd name="connsiteX4" fmla="*/ 0 w 24387176"/>
              <a:gd name="connsiteY4" fmla="*/ 0 h 13716000"/>
              <a:gd name="connsiteX5" fmla="*/ 24387176 w 24387176"/>
              <a:gd name="connsiteY5" fmla="*/ 0 h 13716000"/>
              <a:gd name="connsiteX6" fmla="*/ 24387176 w 24387176"/>
              <a:gd name="connsiteY6" fmla="*/ 13716000 h 13716000"/>
              <a:gd name="connsiteX7" fmla="*/ 0 w 2438717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7176" h="13716000">
                <a:moveTo>
                  <a:pt x="1209086" y="3928187"/>
                </a:moveTo>
                <a:lnTo>
                  <a:pt x="1209086" y="7791450"/>
                </a:lnTo>
                <a:lnTo>
                  <a:pt x="23155276" y="7791450"/>
                </a:lnTo>
                <a:lnTo>
                  <a:pt x="23155276" y="3928187"/>
                </a:lnTo>
                <a:close/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44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(</a:t>
            </a:r>
            <a:r>
              <a:rPr lang="nl-NL" dirty="0" err="1"/>
              <a:t>specific</a:t>
            </a:r>
            <a:r>
              <a:rPr lang="nl-NL" dirty="0"/>
              <a:t> heat </a:t>
            </a:r>
            <a:r>
              <a:rPr lang="nl-NL" dirty="0" err="1"/>
              <a:t>loss</a:t>
            </a:r>
            <a:r>
              <a:rPr lang="nl-NL" dirty="0"/>
              <a:t>)</a:t>
            </a:r>
            <a:br>
              <a:rPr lang="nl-NL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B1D249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B044EC-D7F8-4A56-A2AD-BC93EE8F1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11891" y="4471138"/>
            <a:ext cx="20344823" cy="8086621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173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/>
              <a:t>Learning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(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thermal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inertia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)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12538" y="4456056"/>
            <a:ext cx="20212773" cy="804737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51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1658-94AF-4A2E-816E-0520D6B2B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>
                <a:solidFill>
                  <a:srgbClr val="B1D249"/>
                </a:solidFill>
              </a:rPr>
              <a:t>WP3:  Data Analysis &amp; </a:t>
            </a:r>
            <a:r>
              <a:rPr lang="nl-NL" dirty="0" err="1">
                <a:solidFill>
                  <a:srgbClr val="B1D249"/>
                </a:solidFill>
              </a:rPr>
              <a:t>Prediction</a:t>
            </a:r>
            <a:endParaRPr lang="nl-NL" dirty="0">
              <a:solidFill>
                <a:srgbClr val="B1D249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99E2E-752B-469E-8AD7-3A02EDA1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2" y="2495806"/>
            <a:ext cx="21050686" cy="1390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nl-NL" dirty="0" err="1"/>
              <a:t>Combining</a:t>
            </a:r>
            <a:r>
              <a:rPr lang="nl-NL" dirty="0"/>
              <a:t> </a:t>
            </a:r>
            <a:r>
              <a:rPr lang="nl-NL" dirty="0">
                <a:solidFill>
                  <a:srgbClr val="B1D249"/>
                </a:solidFill>
              </a:rPr>
              <a:t>H</a:t>
            </a:r>
            <a:r>
              <a:rPr lang="nl-NL" dirty="0"/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[W/K] </a:t>
            </a:r>
            <a:r>
              <a:rPr lang="nl-NL" dirty="0"/>
              <a:t>&amp; </a:t>
            </a:r>
            <a:r>
              <a:rPr lang="el-GR" u="none" strike="noStrike" dirty="0">
                <a:solidFill>
                  <a:srgbClr val="B1D249"/>
                </a:solidFill>
                <a:effectLst/>
                <a:sym typeface="Symbol" panose="05050102010706020507" pitchFamily="18" charset="2"/>
              </a:rPr>
              <a:t>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</a:t>
            </a:r>
            <a:r>
              <a:rPr lang="nl-NL" u="none" strike="noStrike" dirty="0">
                <a:solidFill>
                  <a:schemeClr val="bg1">
                    <a:lumMod val="65000"/>
                  </a:schemeClr>
                </a:solidFill>
                <a:effectLst/>
                <a:sym typeface="Symbol" panose="05050102010706020507" pitchFamily="18" charset="2"/>
              </a:rPr>
              <a:t>[h]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each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week </a:t>
            </a:r>
            <a:r>
              <a:rPr lang="nl-NL" u="none" strike="noStrike" dirty="0" err="1">
                <a:effectLst/>
                <a:sym typeface="Symbol" panose="05050102010706020507" pitchFamily="18" charset="2"/>
              </a:rPr>
              <a:t>one</a:t>
            </a:r>
            <a:r>
              <a:rPr lang="nl-NL" u="none" strike="noStrike" dirty="0">
                <a:effectLst/>
                <a:sym typeface="Symbol" panose="05050102010706020507" pitchFamily="18" charset="2"/>
              </a:rPr>
              <a:t> dot</a:t>
            </a:r>
            <a:br>
              <a:rPr lang="nl-NL" dirty="0"/>
            </a:br>
            <a:r>
              <a:rPr lang="nl-NL" sz="4900" dirty="0">
                <a:solidFill>
                  <a:srgbClr val="1EBCC5"/>
                </a:solidFill>
              </a:rPr>
              <a:t>A = 6,0</a:t>
            </a:r>
            <a:r>
              <a:rPr lang="nl-NL" sz="4900" dirty="0"/>
              <a:t> 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[m</a:t>
            </a:r>
            <a:r>
              <a:rPr lang="nl-NL" sz="4900" baseline="30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nl-NL" sz="49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nl-NL" sz="4900" dirty="0"/>
              <a:t> </a:t>
            </a:r>
            <a:r>
              <a:rPr lang="nl-NL" sz="4900" dirty="0">
                <a:solidFill>
                  <a:srgbClr val="1EBCC5"/>
                </a:solidFill>
              </a:rPr>
              <a:t>(</a:t>
            </a:r>
            <a:r>
              <a:rPr lang="nl-NL" sz="4900" dirty="0" err="1">
                <a:solidFill>
                  <a:srgbClr val="1EBCC5"/>
                </a:solidFill>
              </a:rPr>
              <a:t>assumed</a:t>
            </a:r>
            <a:r>
              <a:rPr lang="nl-NL" sz="4900" dirty="0">
                <a:solidFill>
                  <a:srgbClr val="1EBCC5"/>
                </a:solidFill>
              </a:rPr>
              <a:t>; </a:t>
            </a:r>
            <a:r>
              <a:rPr lang="nl-NL" sz="4900" dirty="0" err="1">
                <a:solidFill>
                  <a:srgbClr val="1EBCC5"/>
                </a:solidFill>
              </a:rPr>
              <a:t>not</a:t>
            </a:r>
            <a:r>
              <a:rPr lang="nl-NL" sz="4900" dirty="0">
                <a:solidFill>
                  <a:srgbClr val="1EBCC5"/>
                </a:solidFill>
              </a:rPr>
              <a:t> </a:t>
            </a:r>
            <a:r>
              <a:rPr lang="nl-NL" sz="4900" dirty="0" err="1">
                <a:solidFill>
                  <a:srgbClr val="1EBCC5"/>
                </a:solidFill>
              </a:rPr>
              <a:t>learnt</a:t>
            </a:r>
            <a:r>
              <a:rPr lang="nl-NL" sz="4900" dirty="0">
                <a:solidFill>
                  <a:srgbClr val="1EBCC5"/>
                </a:solidFill>
              </a:rPr>
              <a:t>)</a:t>
            </a:r>
            <a:endParaRPr lang="nl-NL" dirty="0">
              <a:solidFill>
                <a:srgbClr val="1EBCC5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C9DE18-95E0-9554-7EA8-90CA9E0B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1760" y="4458265"/>
            <a:ext cx="20074329" cy="8042952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788900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A61A"/>
      </a:accent1>
      <a:accent2>
        <a:srgbClr val="FFCB05"/>
      </a:accent2>
      <a:accent3>
        <a:srgbClr val="FFF578"/>
      </a:accent3>
      <a:accent4>
        <a:srgbClr val="EE3034"/>
      </a:accent4>
      <a:accent5>
        <a:srgbClr val="F16682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-PP-Windeheim-16-9" id="{0468D834-CABC-E04A-9363-F436E29F7596}" vid="{BD4278CC-1326-FB47-A7D2-C63D709A14E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angepast 1">
    <a:dk1>
      <a:srgbClr val="000000"/>
    </a:dk1>
    <a:lt1>
      <a:srgbClr val="FFFFFF"/>
    </a:lt1>
    <a:dk2>
      <a:srgbClr val="44546A"/>
    </a:dk2>
    <a:lt2>
      <a:srgbClr val="E7E6E6"/>
    </a:lt2>
    <a:accent1>
      <a:srgbClr val="FAA61A"/>
    </a:accent1>
    <a:accent2>
      <a:srgbClr val="FFCB05"/>
    </a:accent2>
    <a:accent3>
      <a:srgbClr val="FFF578"/>
    </a:accent3>
    <a:accent4>
      <a:srgbClr val="EE3034"/>
    </a:accent4>
    <a:accent5>
      <a:srgbClr val="F16682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f0ab6f9-9ad7-4376-9881-ef5b6ae0bdef">
      <UserInfo>
        <DisplayName>Stephan Peters</DisplayName>
        <AccountId>54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4438AA0724FA40B98FC7EF2B95A2B5" ma:contentTypeVersion="13" ma:contentTypeDescription="Create a new document." ma:contentTypeScope="" ma:versionID="9b30c8a86e3554bb14b905e93f609595">
  <xsd:schema xmlns:xsd="http://www.w3.org/2001/XMLSchema" xmlns:xs="http://www.w3.org/2001/XMLSchema" xmlns:p="http://schemas.microsoft.com/office/2006/metadata/properties" xmlns:ns2="29955e8c-5030-4f3f-aa82-8136156c1f3e" xmlns:ns3="bf0ab6f9-9ad7-4376-9881-ef5b6ae0bdef" targetNamespace="http://schemas.microsoft.com/office/2006/metadata/properties" ma:root="true" ma:fieldsID="2c41762b32efea5e854e084938ddcf35" ns2:_="" ns3:_="">
    <xsd:import namespace="29955e8c-5030-4f3f-aa82-8136156c1f3e"/>
    <xsd:import namespace="bf0ab6f9-9ad7-4376-9881-ef5b6ae0bd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55e8c-5030-4f3f-aa82-8136156c1f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ab6f9-9ad7-4376-9881-ef5b6ae0bde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07249F-E1B1-4863-AAE8-B981A27A14C2}">
  <ds:schemaRefs>
    <ds:schemaRef ds:uri="29955e8c-5030-4f3f-aa82-8136156c1f3e"/>
    <ds:schemaRef ds:uri="bf0ab6f9-9ad7-4376-9881-ef5b6ae0bd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3DCA6F-BA81-4A25-929B-10EC05F14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55e8c-5030-4f3f-aa82-8136156c1f3e"/>
    <ds:schemaRef ds:uri="bf0ab6f9-9ad7-4376-9881-ef5b6ae0bd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FCCB36-3C14-415D-AAB3-4CC78BE023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14639</TotalTime>
  <Words>775</Words>
  <Application>Microsoft Office PowerPoint</Application>
  <PresentationFormat>Custom</PresentationFormat>
  <Paragraphs>130</Paragraphs>
  <Slides>21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Roboto Black</vt:lpstr>
      <vt:lpstr>Roboto</vt:lpstr>
      <vt:lpstr>Arial</vt:lpstr>
      <vt:lpstr>Roboto Medium</vt:lpstr>
      <vt:lpstr>Kantoorthema</vt:lpstr>
      <vt:lpstr>PowerPoint Presentation</vt:lpstr>
      <vt:lpstr>Analysis: weather in Assendorp, Zwolle</vt:lpstr>
      <vt:lpstr>Analysis: weather in Assendorp, Zwolle</vt:lpstr>
      <vt:lpstr>Analysis: data fora single home single week</vt:lpstr>
      <vt:lpstr>Analysis results (example; Berkum data; 1 week)</vt:lpstr>
      <vt:lpstr>Model parameters we wanted to learn</vt:lpstr>
      <vt:lpstr>Learning H [W/K] (specific heat loss) A = 6,0 [m2] (assumed; not learnt)</vt:lpstr>
      <vt:lpstr>Learning  [h] (thermal inertia) A = 6,0 [m2] (assumed; not learnt)</vt:lpstr>
      <vt:lpstr>Combining H [W/K] &amp;  [h] each week one dot A = 6,0 [m2] (assumed; not learnt)</vt:lpstr>
      <vt:lpstr>Combining H [W/K] &amp;  [h]; multi-week average A = 6,0 [m2] (assumed; not learnt)</vt:lpstr>
      <vt:lpstr>Model parameters we wanted to learn</vt:lpstr>
      <vt:lpstr>Learning A [m2]  [h] (thermal inertia) / H [W/K] (specific heat loss) also learnt</vt:lpstr>
      <vt:lpstr>Learning H [W/K] (specific heat loss) A [m2] (apparent window area) &amp;  [h] (thermal inertia) / H [W/K] (specific heat loss) also learnt</vt:lpstr>
      <vt:lpstr>Learning  [h] (thermal inertia) A [m2] (apparent window area) &amp; H [W/K] (specific heat loss) also learnt</vt:lpstr>
      <vt:lpstr>Combining H [W/K] &amp;  [h] each week one dot A [m2] (apparent window area) also learnt</vt:lpstr>
      <vt:lpstr>Combining H [W/K] &amp;  [h]; multi-week average A [m2] (apparent window area) also learnt</vt:lpstr>
      <vt:lpstr>Berkum: Learning H [W/K] (specific heat loss) A = 6,0 [m2]</vt:lpstr>
      <vt:lpstr>Berkum: Learning  [h] (thermal inertia) A = 6,0 [m2]</vt:lpstr>
      <vt:lpstr>Berkum: Learning A [m2] (window aperture)</vt:lpstr>
      <vt:lpstr>Berkum: Learning H [W/K]  together with  [h] &amp; A [m2]</vt:lpstr>
      <vt:lpstr>Berkum: Learning  [h]  together with H [W/K] and A [m2]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Twomes Digital Twins voor de warmtetransitie</dc:title>
  <dc:creator>Henri ter Hofte</dc:creator>
  <cp:lastModifiedBy>Henri ter Hofte</cp:lastModifiedBy>
  <cp:revision>13</cp:revision>
  <dcterms:created xsi:type="dcterms:W3CDTF">2020-02-25T23:32:40Z</dcterms:created>
  <dcterms:modified xsi:type="dcterms:W3CDTF">2022-05-29T09:28:20Z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0x010100344438AA0724FA40B98FC7EF2B95A2B5</vt:lpwstr>
  </property>
</Properties>
</file>